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6.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7.jpe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8.jpeg" ContentType="image/jpeg"/>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9.jpeg" ContentType="image/jpeg"/>
  <Override PartName="/ppt/media/image10.jpeg" ContentType="image/jpeg"/>
  <Override PartName="/ppt/media/image11.jpeg" ContentType="image/jpeg"/>
  <Override PartName="/ppt/notesSlides/notesSlide16.xml" ContentType="application/vnd.openxmlformats-officedocument.presentationml.notesSlide+xml"/>
  <Override PartName="/ppt/media/image12.jpeg" ContentType="image/jpeg"/>
  <Override PartName="/ppt/media/image13.jpeg" ContentType="image/jpeg"/>
  <Override PartName="/ppt/notesSlides/notesSlide17.xml" ContentType="application/vnd.openxmlformats-officedocument.presentationml.notesSlide+xml"/>
  <Override PartName="/ppt/media/image14.jpeg" ContentType="image/jpeg"/>
  <Override PartName="/ppt/notesSlides/notesSlide18.xml" ContentType="application/vnd.openxmlformats-officedocument.presentationml.notesSlide+xml"/>
  <Override PartName="/ppt/media/image15.jpeg" ContentType="image/jpeg"/>
  <Override PartName="/ppt/notesSlides/notesSlide19.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b="def" i="def"/>
      <a:tcStyle>
        <a:tcBdr/>
        <a:fill>
          <a:solidFill>
            <a:srgbClr val="E9EFF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9" name="Shape 119"/>
          <p:cNvSpPr/>
          <p:nvPr>
            <p:ph type="sldImg"/>
          </p:nvPr>
        </p:nvSpPr>
        <p:spPr>
          <a:xfrm>
            <a:off x="1143000" y="685800"/>
            <a:ext cx="4572000" cy="3429000"/>
          </a:xfrm>
          <a:prstGeom prst="rect">
            <a:avLst/>
          </a:prstGeom>
        </p:spPr>
        <p:txBody>
          <a:bodyPr/>
          <a:lstStyle/>
          <a:p>
            <a:pPr/>
          </a:p>
        </p:txBody>
      </p:sp>
      <p:sp>
        <p:nvSpPr>
          <p:cNvPr id="120" name="Shape 12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Shape 125"/>
          <p:cNvSpPr/>
          <p:nvPr>
            <p:ph type="sldImg"/>
          </p:nvPr>
        </p:nvSpPr>
        <p:spPr>
          <a:prstGeom prst="rect">
            <a:avLst/>
          </a:prstGeom>
        </p:spPr>
        <p:txBody>
          <a:bodyPr/>
          <a:lstStyle/>
          <a:p>
            <a:pPr/>
          </a:p>
        </p:txBody>
      </p:sp>
      <p:sp>
        <p:nvSpPr>
          <p:cNvPr id="126" name="Shape 126"/>
          <p:cNvSpPr/>
          <p:nvPr>
            <p:ph type="body" sz="quarter" idx="1"/>
          </p:nvPr>
        </p:nvSpPr>
        <p:spPr>
          <a:prstGeom prst="rect">
            <a:avLst/>
          </a:prstGeom>
        </p:spPr>
        <p:txBody>
          <a:bodyPr/>
          <a:lstStyle>
            <a:lvl1pPr>
              <a:defRPr sz="1100"/>
            </a:lvl1pPr>
          </a:lstStyle>
          <a:p>
            <a:pPr/>
            <a:r>
              <a:t>Today we are going to cover Appendix D; Technologies Shaping our Future.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Shape 243"/>
          <p:cNvSpPr/>
          <p:nvPr>
            <p:ph type="sldImg"/>
          </p:nvPr>
        </p:nvSpPr>
        <p:spPr>
          <a:prstGeom prst="rect">
            <a:avLst/>
          </a:prstGeom>
        </p:spPr>
        <p:txBody>
          <a:bodyPr/>
          <a:lstStyle/>
          <a:p>
            <a:pPr/>
          </a:p>
        </p:txBody>
      </p:sp>
      <p:sp>
        <p:nvSpPr>
          <p:cNvPr id="244" name="Shape 244"/>
          <p:cNvSpPr/>
          <p:nvPr>
            <p:ph type="body" sz="quarter" idx="1"/>
          </p:nvPr>
        </p:nvSpPr>
        <p:spPr>
          <a:prstGeom prst="rect">
            <a:avLst/>
          </a:prstGeom>
        </p:spPr>
        <p:txBody>
          <a:bodyPr/>
          <a:lstStyle/>
          <a:p>
            <a:pPr/>
            <a:r>
              <a:t>I have already identified three trends that I think have the best chance of resulting in an inflection. I will tell my thoughts, then wrap up with time for questions.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Shape 250"/>
          <p:cNvSpPr/>
          <p:nvPr>
            <p:ph type="sldImg"/>
          </p:nvPr>
        </p:nvSpPr>
        <p:spPr>
          <a:prstGeom prst="rect">
            <a:avLst/>
          </a:prstGeom>
        </p:spPr>
        <p:txBody>
          <a:bodyPr/>
          <a:lstStyle/>
          <a:p>
            <a:pPr/>
          </a:p>
        </p:txBody>
      </p:sp>
      <p:sp>
        <p:nvSpPr>
          <p:cNvPr id="251" name="Shape 251"/>
          <p:cNvSpPr/>
          <p:nvPr>
            <p:ph type="body" sz="quarter" idx="1"/>
          </p:nvPr>
        </p:nvSpPr>
        <p:spPr>
          <a:prstGeom prst="rect">
            <a:avLst/>
          </a:prstGeom>
        </p:spPr>
        <p:txBody>
          <a:bodyPr/>
          <a:lstStyle/>
          <a:p>
            <a:pPr/>
            <a:r>
              <a:t>Moore's Law asserts that the number of transistors on a microchip doubles about every two years, though the cost of computers is halved.</a:t>
            </a:r>
          </a:p>
          <a:p>
            <a:pPr/>
          </a:p>
          <a:p>
            <a:pPr/>
            <a:r>
              <a:t>IBM is making massive investments in Quantum computing. Showing some good progress.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Shape 303"/>
          <p:cNvSpPr/>
          <p:nvPr>
            <p:ph type="sldImg"/>
          </p:nvPr>
        </p:nvSpPr>
        <p:spPr>
          <a:prstGeom prst="rect">
            <a:avLst/>
          </a:prstGeom>
        </p:spPr>
        <p:txBody>
          <a:bodyPr/>
          <a:lstStyle/>
          <a:p>
            <a:pPr/>
          </a:p>
        </p:txBody>
      </p:sp>
      <p:sp>
        <p:nvSpPr>
          <p:cNvPr id="304" name="Shape 304"/>
          <p:cNvSpPr/>
          <p:nvPr>
            <p:ph type="body" sz="quarter" idx="1"/>
          </p:nvPr>
        </p:nvSpPr>
        <p:spPr>
          <a:prstGeom prst="rect">
            <a:avLst/>
          </a:prstGeom>
        </p:spPr>
        <p:txBody>
          <a:bodyPr/>
          <a:lstStyle/>
          <a:p>
            <a:pPr marL="190500" indent="-190500"/>
            <a:r>
              <a:t>Why would a company use computer simulation?</a:t>
            </a:r>
          </a:p>
          <a:p>
            <a:pPr lvl="1" indent="233360"/>
            <a:r>
              <a:t>What if analysis is a powerful tool</a:t>
            </a:r>
          </a:p>
          <a:p>
            <a:pPr lvl="1" indent="233360"/>
            <a:r>
              <a:t>A company that can determine all of the different scenarios associated with a what if analysis is best prepared to deal with the future</a:t>
            </a:r>
          </a:p>
          <a:p>
            <a:pPr marL="190500" indent="-190500"/>
            <a:r>
              <a:t>Why would a company use historical analysis?</a:t>
            </a:r>
          </a:p>
          <a:p>
            <a:pPr lvl="1" indent="233360"/>
            <a:r>
              <a:t>Looking at the past helps us understand what is occurring today</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Shape 310"/>
          <p:cNvSpPr/>
          <p:nvPr>
            <p:ph type="sldImg"/>
          </p:nvPr>
        </p:nvSpPr>
        <p:spPr>
          <a:prstGeom prst="rect">
            <a:avLst/>
          </a:prstGeom>
        </p:spPr>
        <p:txBody>
          <a:bodyPr/>
          <a:lstStyle/>
          <a:p>
            <a:pPr/>
          </a:p>
        </p:txBody>
      </p:sp>
      <p:sp>
        <p:nvSpPr>
          <p:cNvPr id="311" name="Shape 311"/>
          <p:cNvSpPr/>
          <p:nvPr>
            <p:ph type="body" sz="quarter" idx="1"/>
          </p:nvPr>
        </p:nvSpPr>
        <p:spPr>
          <a:prstGeom prst="rect">
            <a:avLst/>
          </a:prstGeom>
        </p:spPr>
        <p:txBody>
          <a:bodyPr/>
          <a:lstStyle/>
          <a:p>
            <a:pPr marL="190500" indent="-190500"/>
            <a:r>
              <a:t>Why would a company use computer simulation?</a:t>
            </a:r>
          </a:p>
          <a:p>
            <a:pPr lvl="1" indent="233360"/>
            <a:r>
              <a:t>What if analysis is a powerful tool</a:t>
            </a:r>
          </a:p>
          <a:p>
            <a:pPr lvl="1" indent="233360"/>
            <a:r>
              <a:t>A company that can determine all of the different scenarios associated with a what if analysis is best prepared to deal with the future</a:t>
            </a:r>
          </a:p>
          <a:p>
            <a:pPr marL="190500" indent="-190500"/>
            <a:r>
              <a:t>Why would a company use historical analysis?</a:t>
            </a:r>
          </a:p>
          <a:p>
            <a:pPr lvl="1" indent="233360"/>
            <a:r>
              <a:t>Looking at the past helps us understand what is occurring today</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Shape 319"/>
          <p:cNvSpPr/>
          <p:nvPr>
            <p:ph type="sldImg"/>
          </p:nvPr>
        </p:nvSpPr>
        <p:spPr>
          <a:prstGeom prst="rect">
            <a:avLst/>
          </a:prstGeom>
        </p:spPr>
        <p:txBody>
          <a:bodyPr/>
          <a:lstStyle/>
          <a:p>
            <a:pPr/>
          </a:p>
        </p:txBody>
      </p:sp>
      <p:sp>
        <p:nvSpPr>
          <p:cNvPr id="320" name="Shape 320"/>
          <p:cNvSpPr/>
          <p:nvPr>
            <p:ph type="body" sz="quarter" idx="1"/>
          </p:nvPr>
        </p:nvSpPr>
        <p:spPr>
          <a:prstGeom prst="rect">
            <a:avLst/>
          </a:prstGeom>
        </p:spPr>
        <p:txBody>
          <a:bodyPr/>
          <a:lstStyle/>
          <a:p>
            <a:pPr marL="190500" indent="-190500"/>
            <a:r>
              <a:t>Why would a company use computer simulation?</a:t>
            </a:r>
          </a:p>
          <a:p>
            <a:pPr lvl="1" indent="233360"/>
            <a:r>
              <a:t>What if analysis is a powerful tool</a:t>
            </a:r>
          </a:p>
          <a:p>
            <a:pPr lvl="1" indent="233360"/>
            <a:r>
              <a:t>A company that can determine all of the different scenarios associated with a what if analysis is best prepared to deal with the future</a:t>
            </a:r>
          </a:p>
          <a:p>
            <a:pPr marL="190500" indent="-190500"/>
            <a:r>
              <a:t>Why would a company use historical analysis?</a:t>
            </a:r>
          </a:p>
          <a:p>
            <a:pPr lvl="1" indent="233360"/>
            <a:r>
              <a:t>Looking at the past helps us understand what is occurring today</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Shape 325"/>
          <p:cNvSpPr/>
          <p:nvPr>
            <p:ph type="sldImg"/>
          </p:nvPr>
        </p:nvSpPr>
        <p:spPr>
          <a:prstGeom prst="rect">
            <a:avLst/>
          </a:prstGeom>
        </p:spPr>
        <p:txBody>
          <a:bodyPr/>
          <a:lstStyle/>
          <a:p>
            <a:pPr/>
          </a:p>
        </p:txBody>
      </p:sp>
      <p:sp>
        <p:nvSpPr>
          <p:cNvPr id="326" name="Shape 326"/>
          <p:cNvSpPr/>
          <p:nvPr>
            <p:ph type="body" sz="quarter" idx="1"/>
          </p:nvPr>
        </p:nvSpPr>
        <p:spPr>
          <a:prstGeom prst="rect">
            <a:avLst/>
          </a:prstGeom>
        </p:spPr>
        <p:txBody>
          <a:bodyPr/>
          <a:lstStyle/>
          <a:p>
            <a:pPr/>
            <a:r>
              <a:t>Possibilities include: a decentralized financial system with micro-payments being made on your behalf by semi-autonomous agents. A reversal of climate change trends. Drastic increases in life expectancy and quality of life. </a:t>
            </a:r>
          </a:p>
          <a:p>
            <a:pPr/>
            <a:r>
              <a:t>But the bottom is that no one really knows. </a:t>
            </a:r>
          </a:p>
          <a:p>
            <a:pPr/>
            <a:r>
              <a:t>I picked three convergent trends. I am probably wrong. There are many others. </a:t>
            </a:r>
          </a:p>
          <a:p>
            <a:pPr/>
            <a:r>
              <a:t>Its ok to be wrong, that is how you learn. What is important is to pick a star to aim at, and move toward it enthusiastically while at the same time keep a clear, honest eye on the world so you can adapt to  change.</a:t>
            </a:r>
          </a:p>
          <a:p>
            <a:pPr/>
            <a:r>
              <a:t> </a:t>
            </a:r>
          </a:p>
          <a:p>
            <a:pPr/>
            <a:r>
              <a:t>Ultimately, what the future looks like is up to your generation. I believe you guys are up to the task.</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Shape 395"/>
          <p:cNvSpPr/>
          <p:nvPr>
            <p:ph type="sldImg"/>
          </p:nvPr>
        </p:nvSpPr>
        <p:spPr>
          <a:prstGeom prst="rect">
            <a:avLst/>
          </a:prstGeom>
        </p:spPr>
        <p:txBody>
          <a:bodyPr/>
          <a:lstStyle/>
          <a:p>
            <a:pPr/>
          </a:p>
        </p:txBody>
      </p:sp>
      <p:sp>
        <p:nvSpPr>
          <p:cNvPr id="396" name="Shape 396"/>
          <p:cNvSpPr/>
          <p:nvPr>
            <p:ph type="body" sz="quarter" idx="1"/>
          </p:nvPr>
        </p:nvSpPr>
        <p:spPr>
          <a:prstGeom prst="rect">
            <a:avLst/>
          </a:prstGeom>
        </p:spPr>
        <p:txBody>
          <a:bodyPr/>
          <a:lstStyle/>
          <a:p>
            <a:pPr marL="190500" indent="-190500"/>
            <a:r>
              <a:t>Why would a company use computer simulation?</a:t>
            </a:r>
          </a:p>
          <a:p>
            <a:pPr lvl="1" indent="233360"/>
            <a:r>
              <a:t>What if analysis is a powerful tool</a:t>
            </a:r>
          </a:p>
          <a:p>
            <a:pPr lvl="1" indent="233360"/>
            <a:r>
              <a:t>A company that can determine all of the different scenarios associated with a what if analysis is best prepared to deal with the future</a:t>
            </a:r>
          </a:p>
          <a:p>
            <a:pPr marL="190500" indent="-190500"/>
            <a:r>
              <a:t>Why would a company use historical analysis?</a:t>
            </a:r>
          </a:p>
          <a:p>
            <a:pPr lvl="1" indent="233360"/>
            <a:r>
              <a:t>Looking at the past helps us understand what is occurring today</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5" name="Shape 455"/>
          <p:cNvSpPr/>
          <p:nvPr>
            <p:ph type="sldImg"/>
          </p:nvPr>
        </p:nvSpPr>
        <p:spPr>
          <a:prstGeom prst="rect">
            <a:avLst/>
          </a:prstGeom>
        </p:spPr>
        <p:txBody>
          <a:bodyPr/>
          <a:lstStyle/>
          <a:p>
            <a:pPr/>
          </a:p>
        </p:txBody>
      </p:sp>
      <p:sp>
        <p:nvSpPr>
          <p:cNvPr id="456" name="Shape 456"/>
          <p:cNvSpPr/>
          <p:nvPr>
            <p:ph type="body" sz="quarter" idx="1"/>
          </p:nvPr>
        </p:nvSpPr>
        <p:spPr>
          <a:prstGeom prst="rect">
            <a:avLst/>
          </a:prstGeom>
        </p:spPr>
        <p:txBody>
          <a:bodyPr/>
          <a:lstStyle/>
          <a:p>
            <a:pPr/>
            <a:r>
              <a:t>250 mile range (by air). 150 MPH in the air, 70 MPH on the highway. Hybrid including Hydrogen option planned. $789,000 pre-order now.</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2" name="Shape 462"/>
          <p:cNvSpPr/>
          <p:nvPr>
            <p:ph type="sldImg"/>
          </p:nvPr>
        </p:nvSpPr>
        <p:spPr>
          <a:prstGeom prst="rect">
            <a:avLst/>
          </a:prstGeom>
        </p:spPr>
        <p:txBody>
          <a:bodyPr/>
          <a:lstStyle/>
          <a:p>
            <a:pPr/>
          </a:p>
        </p:txBody>
      </p:sp>
      <p:sp>
        <p:nvSpPr>
          <p:cNvPr id="463" name="Shape 463"/>
          <p:cNvSpPr/>
          <p:nvPr>
            <p:ph type="body" sz="quarter" idx="1"/>
          </p:nvPr>
        </p:nvSpPr>
        <p:spPr>
          <a:prstGeom prst="rect">
            <a:avLst/>
          </a:prstGeom>
        </p:spPr>
        <p:txBody>
          <a:bodyPr/>
          <a:lstStyle/>
          <a:p>
            <a:pPr/>
            <a:r>
              <a:t>Possibilities include: a decentralized financial system with micro-payments being made on your behalf by semi-autonomous agents. A reversal of climate change trends. Drastic increases in life expectancy and quality of life. </a:t>
            </a:r>
          </a:p>
          <a:p>
            <a:pPr/>
            <a:r>
              <a:t>But the bottom is that no one really knows. </a:t>
            </a:r>
          </a:p>
          <a:p>
            <a:pPr/>
            <a:r>
              <a:t>I picked three convergent trends. I am probably wrong. There are many others. </a:t>
            </a:r>
          </a:p>
          <a:p>
            <a:pPr/>
            <a:r>
              <a:t>Its ok to be wrong, that is how you learn. What is important is to pick a star to aim at, and move toward it enthusiastically while at the same time keep a clear, honest eye on the world so you can adapt to  change.</a:t>
            </a:r>
          </a:p>
          <a:p>
            <a:pPr/>
            <a:r>
              <a:t> </a:t>
            </a:r>
          </a:p>
          <a:p>
            <a:pPr/>
            <a:r>
              <a:t>Ultimately, what the future looks like is up to your generation. I believe you guys are up to the task.</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6" name="Shape 476"/>
          <p:cNvSpPr/>
          <p:nvPr>
            <p:ph type="sldImg"/>
          </p:nvPr>
        </p:nvSpPr>
        <p:spPr>
          <a:prstGeom prst="rect">
            <a:avLst/>
          </a:prstGeom>
        </p:spPr>
        <p:txBody>
          <a:bodyPr/>
          <a:lstStyle/>
          <a:p>
            <a:pPr/>
          </a:p>
        </p:txBody>
      </p:sp>
      <p:sp>
        <p:nvSpPr>
          <p:cNvPr id="477" name="Shape 477"/>
          <p:cNvSpPr/>
          <p:nvPr>
            <p:ph type="body" sz="quarter" idx="1"/>
          </p:nvPr>
        </p:nvSpPr>
        <p:spPr>
          <a:prstGeom prst="rect">
            <a:avLst/>
          </a:prstGeom>
        </p:spPr>
        <p:txBody>
          <a:bodyPr/>
          <a:lstStyle/>
          <a:p>
            <a:pPr/>
            <a:r>
              <a:t>Possibilities include: a decentralized financial system with micro-payments being made on your behalf by semi-autonomous agents. A reversal of climate change trends. Drastic increases in life expectancy and quality of life. </a:t>
            </a:r>
          </a:p>
          <a:p>
            <a:pPr/>
            <a:r>
              <a:t>But the bottom is that no one really knows. </a:t>
            </a:r>
          </a:p>
          <a:p>
            <a:pPr/>
            <a:r>
              <a:t>I picked three convergent trends. I am probably wrong. There are many others. </a:t>
            </a:r>
          </a:p>
          <a:p>
            <a:pPr/>
            <a:r>
              <a:t>Its ok to be wrong, that is how you learn. What is important is to pick a star to aim at, and move toward it enthusiastically while at the same time keep a clear, honest eye on the world so you can adapt to  change.</a:t>
            </a:r>
          </a:p>
          <a:p>
            <a:pPr/>
            <a:r>
              <a:t> </a:t>
            </a:r>
          </a:p>
          <a:p>
            <a:pPr/>
            <a:r>
              <a:t>Ultimately, what the future looks like is up to your generation. I believe you guys are up to the task.</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Shape 131"/>
          <p:cNvSpPr/>
          <p:nvPr>
            <p:ph type="sldImg"/>
          </p:nvPr>
        </p:nvSpPr>
        <p:spPr>
          <a:prstGeom prst="rect">
            <a:avLst/>
          </a:prstGeom>
        </p:spPr>
        <p:txBody>
          <a:bodyPr/>
          <a:lstStyle/>
          <a:p>
            <a:pPr/>
          </a:p>
        </p:txBody>
      </p:sp>
      <p:sp>
        <p:nvSpPr>
          <p:cNvPr id="132" name="Shape 132"/>
          <p:cNvSpPr/>
          <p:nvPr>
            <p:ph type="body" sz="quarter" idx="1"/>
          </p:nvPr>
        </p:nvSpPr>
        <p:spPr>
          <a:prstGeom prst="rect">
            <a:avLst/>
          </a:prstGeom>
        </p:spPr>
        <p:txBody>
          <a:bodyPr/>
          <a:lstStyle/>
          <a:p>
            <a:pPr/>
            <a:r>
              <a:t>Key skills for an uncertain future: 1) Critical Thinking, 2) Creativity and 3) Problem Solving along with a fearless attitude (with no fear of failure) meaning you are constantly trying new things. Remember; the one that does the most experiments in life wins!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Shape 141"/>
          <p:cNvSpPr/>
          <p:nvPr>
            <p:ph type="sldImg"/>
          </p:nvPr>
        </p:nvSpPr>
        <p:spPr>
          <a:prstGeom prst="rect">
            <a:avLst/>
          </a:prstGeom>
        </p:spPr>
        <p:txBody>
          <a:bodyPr/>
          <a:lstStyle/>
          <a:p>
            <a:pPr/>
          </a:p>
        </p:txBody>
      </p:sp>
      <p:sp>
        <p:nvSpPr>
          <p:cNvPr id="142" name="Shape 142"/>
          <p:cNvSpPr/>
          <p:nvPr>
            <p:ph type="body" sz="quarter" idx="1"/>
          </p:nvPr>
        </p:nvSpPr>
        <p:spPr>
          <a:prstGeom prst="rect">
            <a:avLst/>
          </a:prstGeom>
        </p:spPr>
        <p:txBody>
          <a:bodyPr/>
          <a:lstStyle/>
          <a:p>
            <a:pPr marL="190500" indent="-190500"/>
            <a:r>
              <a:t>Why would a company use computer simulation?</a:t>
            </a:r>
          </a:p>
          <a:p>
            <a:pPr lvl="1" indent="233360"/>
            <a:r>
              <a:t>What if analysis is a powerful tool</a:t>
            </a:r>
          </a:p>
          <a:p>
            <a:pPr lvl="1" indent="233360"/>
            <a:r>
              <a:t>A company that can determine all of the different scenarios associated with a what if analysis is best prepared to deal with the future</a:t>
            </a:r>
          </a:p>
          <a:p>
            <a:pPr marL="190500" indent="-190500"/>
            <a:r>
              <a:t>Why would a company use historical analysis?</a:t>
            </a:r>
          </a:p>
          <a:p>
            <a:pPr lvl="1" indent="233360"/>
            <a:r>
              <a:t>Looking at the past helps us understand what is occurring today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Shape 146"/>
          <p:cNvSpPr/>
          <p:nvPr>
            <p:ph type="sldImg"/>
          </p:nvPr>
        </p:nvSpPr>
        <p:spPr>
          <a:prstGeom prst="rect">
            <a:avLst/>
          </a:prstGeom>
        </p:spPr>
        <p:txBody>
          <a:bodyPr/>
          <a:lstStyle/>
          <a:p>
            <a:pPr/>
          </a:p>
        </p:txBody>
      </p:sp>
      <p:sp>
        <p:nvSpPr>
          <p:cNvPr id="147" name="Shape 147"/>
          <p:cNvSpPr/>
          <p:nvPr>
            <p:ph type="body" sz="quarter" idx="1"/>
          </p:nvPr>
        </p:nvSpPr>
        <p:spPr>
          <a:prstGeom prst="rect">
            <a:avLst/>
          </a:prstGeom>
        </p:spPr>
        <p:txBody>
          <a:bodyPr/>
          <a:lstStyle/>
          <a:p>
            <a:pPr marL="190500" indent="-190500"/>
            <a:r>
              <a:t>Why would a company use computer simulation?</a:t>
            </a:r>
          </a:p>
          <a:p>
            <a:pPr lvl="1" indent="233360"/>
            <a:r>
              <a:t>What if analysis is a powerful tool</a:t>
            </a:r>
          </a:p>
          <a:p>
            <a:pPr lvl="1" indent="233360"/>
            <a:r>
              <a:t>A company that can determine all of the different scenarios associated with a what if analysis is best prepared to deal with the future</a:t>
            </a:r>
          </a:p>
          <a:p>
            <a:pPr marL="190500" indent="-190500"/>
            <a:r>
              <a:t>Why would a company use historical analysis?</a:t>
            </a:r>
          </a:p>
          <a:p>
            <a:pPr lvl="1" indent="233360"/>
            <a:r>
              <a:t>Looking at the past helps us understand what is occurring today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Shape 174"/>
          <p:cNvSpPr/>
          <p:nvPr>
            <p:ph type="sldImg"/>
          </p:nvPr>
        </p:nvSpPr>
        <p:spPr>
          <a:prstGeom prst="rect">
            <a:avLst/>
          </a:prstGeom>
        </p:spPr>
        <p:txBody>
          <a:bodyPr/>
          <a:lstStyle/>
          <a:p>
            <a:pPr/>
          </a:p>
        </p:txBody>
      </p:sp>
      <p:sp>
        <p:nvSpPr>
          <p:cNvPr id="175" name="Shape 175"/>
          <p:cNvSpPr/>
          <p:nvPr>
            <p:ph type="body" sz="quarter" idx="1"/>
          </p:nvPr>
        </p:nvSpPr>
        <p:spPr>
          <a:prstGeom prst="rect">
            <a:avLst/>
          </a:prstGeom>
        </p:spPr>
        <p:txBody>
          <a:bodyPr/>
          <a:lstStyle/>
          <a:p>
            <a:pPr marL="190500" indent="-190500"/>
            <a:r>
              <a:t>What impact has technology has on the top reasons to study trends? </a:t>
            </a:r>
          </a:p>
          <a:p>
            <a:pPr marL="190500" indent="-190500"/>
            <a:r>
              <a:t>Try to identify a company or product that has used technology for each reason.Technology has had an impact on every reason</a:t>
            </a:r>
          </a:p>
          <a:p>
            <a:pPr lvl="1" marL="250825" indent="-190500">
              <a:buSzPct val="100000"/>
              <a:buAutoNum type="arabicPeriod" startAt="1"/>
            </a:pPr>
            <a:r>
              <a:t>Technology offers new products and new opportunities such as Apple’s iPhone</a:t>
            </a:r>
          </a:p>
          <a:p>
            <a:pPr lvl="1" marL="250825" indent="-190500">
              <a:buSzPct val="100000"/>
              <a:buAutoNum type="arabicPeriod" startAt="1"/>
            </a:pPr>
            <a:r>
              <a:t>Hurricane Katrina devastated the country and there is now a great deal of resources focused on early identification of hurricanes as well as the development of advanced weather monitoring and control systems</a:t>
            </a:r>
          </a:p>
          <a:p>
            <a:pPr lvl="1" marL="250825" indent="-190500">
              <a:buSzPct val="100000"/>
              <a:buAutoNum type="arabicPeriod" startAt="1"/>
            </a:pPr>
            <a:r>
              <a:t>Being confident in today’s technological environment is not an easy task. There are a few companies that are confident in their products and are investing billions such as Apple’s iPod, Marks &amp; Spencer's use of RFID, and Microsoft’s Live product line.</a:t>
            </a:r>
          </a:p>
          <a:p>
            <a:pPr lvl="1" marL="250825" indent="-190500">
              <a:buSzPct val="100000"/>
              <a:buAutoNum type="arabicPeriod" startAt="1"/>
            </a:pPr>
            <a:r>
              <a:t>Wal-Mart and Dell’s use of supply chain management is the best example when it comes to beating the competition</a:t>
            </a:r>
          </a:p>
          <a:p>
            <a:pPr lvl="1" marL="250825" indent="-190500">
              <a:buSzPct val="100000"/>
              <a:buAutoNum type="arabicPeriod" startAt="1"/>
            </a:pPr>
            <a:r>
              <a:t>Steve Jobs noticed the trend of MP3 songs and built the iPod</a:t>
            </a:r>
          </a:p>
          <a:p>
            <a:pPr lvl="1" marL="250825" indent="-190500">
              <a:buSzPct val="100000"/>
              <a:buAutoNum type="arabicPeriod" startAt="1"/>
            </a:pPr>
            <a:r>
              <a:t>Polaroid is a great example of a company that focused on the now, the Polaroid camera, and missed the future, the digital camera, and went bankrupt</a:t>
            </a:r>
          </a:p>
          <a:p>
            <a:pPr lvl="1" marL="250825" indent="-190500">
              <a:buSzPct val="100000"/>
              <a:buAutoNum type="arabicPeriod" startAt="1"/>
            </a:pPr>
            <a:r>
              <a:t>With SCM organizations must understand the entire supply chain horizontally, not just their vertical focus</a:t>
            </a:r>
          </a:p>
          <a:p>
            <a:pPr lvl="1" marL="250825" indent="-190500">
              <a:buSzPct val="100000"/>
              <a:buAutoNum type="arabicPeriod" startAt="1"/>
            </a:pPr>
            <a:r>
              <a:t>It is probably more difficult to achieve this task than at any other time in the history of the world since the business environment is changing so frequently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Shape 198"/>
          <p:cNvSpPr/>
          <p:nvPr>
            <p:ph type="sldImg"/>
          </p:nvPr>
        </p:nvSpPr>
        <p:spPr>
          <a:prstGeom prst="rect">
            <a:avLst/>
          </a:prstGeom>
        </p:spPr>
        <p:txBody>
          <a:bodyPr/>
          <a:lstStyle/>
          <a:p>
            <a:pPr/>
          </a:p>
        </p:txBody>
      </p:sp>
      <p:sp>
        <p:nvSpPr>
          <p:cNvPr id="199" name="Shape 199"/>
          <p:cNvSpPr/>
          <p:nvPr>
            <p:ph type="body" sz="quarter" idx="1"/>
          </p:nvPr>
        </p:nvSpPr>
        <p:spPr>
          <a:prstGeom prst="rect">
            <a:avLst/>
          </a:prstGeom>
        </p:spPr>
        <p:txBody>
          <a:bodyPr/>
          <a:lstStyle/>
          <a:p>
            <a:pPr marL="190500" indent="-190500"/>
            <a:r>
              <a:t>Why would an organization want to perform all of the above?</a:t>
            </a:r>
          </a:p>
          <a:p>
            <a:pPr indent="-223835">
              <a:buSzPct val="100000"/>
              <a:buFont typeface="Arial"/>
              <a:buChar char="•"/>
            </a:pPr>
            <a:r>
              <a:t>Trend analysis focuses on past trends</a:t>
            </a:r>
          </a:p>
          <a:p>
            <a:pPr indent="-223835">
              <a:buSzPct val="100000"/>
              <a:buFont typeface="Arial"/>
              <a:buChar char="•"/>
            </a:pPr>
            <a:r>
              <a:t>Tend monitoring focuses on present trends</a:t>
            </a:r>
          </a:p>
          <a:p>
            <a:pPr indent="-223835">
              <a:buSzPct val="100000"/>
              <a:buFont typeface="Arial"/>
              <a:buChar char="•"/>
            </a:pPr>
            <a:r>
              <a:t>Trend projection focuses on future trends</a:t>
            </a:r>
          </a:p>
          <a:p>
            <a:pPr marL="190500" indent="-190500"/>
            <a:r>
              <a:t>It helps to understand what has happened and what is happening in order to predict what might happen in the future.</a:t>
            </a:r>
          </a:p>
          <a:p>
            <a:pPr marL="190500" indent="-190500"/>
            <a:r>
              <a:t>Organizations must watch the past, present, and future to run a successful business.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Shape 206"/>
          <p:cNvSpPr/>
          <p:nvPr>
            <p:ph type="sldImg"/>
          </p:nvPr>
        </p:nvSpPr>
        <p:spPr>
          <a:prstGeom prst="rect">
            <a:avLst/>
          </a:prstGeom>
        </p:spPr>
        <p:txBody>
          <a:bodyPr/>
          <a:lstStyle/>
          <a:p>
            <a:pPr/>
          </a:p>
        </p:txBody>
      </p:sp>
      <p:sp>
        <p:nvSpPr>
          <p:cNvPr id="207" name="Shape 207"/>
          <p:cNvSpPr/>
          <p:nvPr>
            <p:ph type="body" sz="quarter" idx="1"/>
          </p:nvPr>
        </p:nvSpPr>
        <p:spPr>
          <a:prstGeom prst="rect">
            <a:avLst/>
          </a:prstGeom>
        </p:spPr>
        <p:txBody>
          <a:bodyPr/>
          <a:lstStyle/>
          <a:p>
            <a:pPr marL="190500" indent="-190500"/>
            <a:r>
              <a:t>Why would a company use computer simulation?</a:t>
            </a:r>
          </a:p>
          <a:p>
            <a:pPr lvl="1" indent="233360"/>
            <a:r>
              <a:t>What if analysis is a powerful tool</a:t>
            </a:r>
          </a:p>
          <a:p>
            <a:pPr lvl="1" indent="233360"/>
            <a:r>
              <a:t>A company that can determine all of the different scenarios associated with a what if analysis is best prepared to deal with the future</a:t>
            </a:r>
          </a:p>
          <a:p>
            <a:pPr marL="190500" indent="-190500"/>
            <a:r>
              <a:t>Why would a company use historical analysis?</a:t>
            </a:r>
          </a:p>
          <a:p>
            <a:pPr lvl="1" indent="233360"/>
            <a:r>
              <a:t>Looking at the past helps us understand what is occurring today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Shape 212"/>
          <p:cNvSpPr/>
          <p:nvPr>
            <p:ph type="sldImg"/>
          </p:nvPr>
        </p:nvSpPr>
        <p:spPr>
          <a:prstGeom prst="rect">
            <a:avLst/>
          </a:prstGeom>
        </p:spPr>
        <p:txBody>
          <a:bodyPr/>
          <a:lstStyle/>
          <a:p>
            <a:pPr/>
          </a:p>
        </p:txBody>
      </p:sp>
      <p:sp>
        <p:nvSpPr>
          <p:cNvPr id="213" name="Shape 213"/>
          <p:cNvSpPr/>
          <p:nvPr>
            <p:ph type="body" sz="quarter" idx="1"/>
          </p:nvPr>
        </p:nvSpPr>
        <p:spPr>
          <a:prstGeom prst="rect">
            <a:avLst/>
          </a:prstGeom>
        </p:spPr>
        <p:txBody>
          <a:bodyPr/>
          <a:lstStyle/>
          <a:p>
            <a:pPr marL="190500" indent="-190500"/>
            <a:r>
              <a:t>Why would a company use computer simulation?</a:t>
            </a:r>
          </a:p>
          <a:p>
            <a:pPr lvl="1" indent="233360"/>
            <a:r>
              <a:t>What if analysis is a powerful tool</a:t>
            </a:r>
          </a:p>
          <a:p>
            <a:pPr lvl="1" indent="233360"/>
            <a:r>
              <a:t>A company that can determine all of the different scenarios associated with a what if analysis is best prepared to deal with the future</a:t>
            </a:r>
          </a:p>
          <a:p>
            <a:pPr marL="190500" indent="-190500"/>
            <a:r>
              <a:t>Why would a company use historical analysis?</a:t>
            </a:r>
          </a:p>
          <a:p>
            <a:pPr lvl="1" indent="233360"/>
            <a:r>
              <a:t>Looking at the past helps us understand what is occurring today</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Shape 218"/>
          <p:cNvSpPr/>
          <p:nvPr>
            <p:ph type="sldImg"/>
          </p:nvPr>
        </p:nvSpPr>
        <p:spPr>
          <a:prstGeom prst="rect">
            <a:avLst/>
          </a:prstGeom>
        </p:spPr>
        <p:txBody>
          <a:bodyPr/>
          <a:lstStyle/>
          <a:p>
            <a:pPr/>
          </a:p>
        </p:txBody>
      </p:sp>
      <p:sp>
        <p:nvSpPr>
          <p:cNvPr id="219" name="Shape 219"/>
          <p:cNvSpPr/>
          <p:nvPr>
            <p:ph type="body" sz="quarter" idx="1"/>
          </p:nvPr>
        </p:nvSpPr>
        <p:spPr>
          <a:prstGeom prst="rect">
            <a:avLst/>
          </a:prstGeom>
        </p:spPr>
        <p:txBody>
          <a:bodyPr/>
          <a:lstStyle/>
          <a:p>
            <a:pPr>
              <a:defRPr>
                <a:latin typeface="Arial"/>
                <a:ea typeface="Arial"/>
                <a:cs typeface="Arial"/>
                <a:sym typeface="Arial"/>
              </a:defRPr>
            </a:pPr>
            <a:r>
              <a:t>Inflections happen when the near future is radically different from the recent past. </a:t>
            </a:r>
            <a:r>
              <a:rPr>
                <a:solidFill>
                  <a:srgbClr val="FF0000"/>
                </a:solidFill>
              </a:rPr>
              <a:t>Disruption</a:t>
            </a:r>
            <a:r>
              <a:t>.</a:t>
            </a:r>
          </a:p>
          <a:p>
            <a:pPr>
              <a:defRPr>
                <a:latin typeface="Arial"/>
                <a:ea typeface="Arial"/>
                <a:cs typeface="Arial"/>
                <a:sym typeface="Arial"/>
              </a:defRPr>
            </a:pPr>
            <a:r>
              <a:t> </a:t>
            </a:r>
          </a:p>
          <a:p>
            <a:pPr>
              <a:defRPr>
                <a:latin typeface="Arial"/>
                <a:ea typeface="Arial"/>
                <a:cs typeface="Arial"/>
                <a:sym typeface="Arial"/>
              </a:defRPr>
            </a:pPr>
            <a:r>
              <a:t>Trends are relatively easy to observe, follow and project using the tools we have already discussed. Inflection points are harder to spot and therefore provide unique, potentially huge opportunities. Trends are always present. Inflection points are distinct events.</a:t>
            </a:r>
          </a:p>
          <a:p>
            <a:pPr>
              <a:defRPr>
                <a:latin typeface="Arial"/>
                <a:ea typeface="Arial"/>
                <a:cs typeface="Arial"/>
                <a:sym typeface="Arial"/>
              </a:defRPr>
            </a:pPr>
          </a:p>
          <a:p>
            <a:pPr>
              <a:defRPr>
                <a:latin typeface="Arial"/>
                <a:ea typeface="Arial"/>
                <a:cs typeface="Arial"/>
                <a:sym typeface="Arial"/>
              </a:defRPr>
            </a:pPr>
            <a:r>
              <a:t>Individual trends have relatively minor impact. Over time, as multiple trends converge, we get disruption at inflection points.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jpeg"/><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4.jpeg"/><Relationship Id="rId7" Type="http://schemas.openxmlformats.org/officeDocument/2006/relationships/image" Target="../media/image5.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Slide">
    <p:spTree>
      <p:nvGrpSpPr>
        <p:cNvPr id="1" name=""/>
        <p:cNvGrpSpPr/>
        <p:nvPr/>
      </p:nvGrpSpPr>
      <p:grpSpPr>
        <a:xfrm>
          <a:off x="0" y="0"/>
          <a:ext cx="0" cy="0"/>
          <a:chOff x="0" y="0"/>
          <a:chExt cx="0" cy="0"/>
        </a:xfrm>
      </p:grpSpPr>
      <p:sp>
        <p:nvSpPr>
          <p:cNvPr id="12" name="Title Text"/>
          <p:cNvSpPr txBox="1"/>
          <p:nvPr>
            <p:ph type="title"/>
          </p:nvPr>
        </p:nvSpPr>
        <p:spPr>
          <a:xfrm>
            <a:off x="2843210" y="2282894"/>
            <a:ext cx="3457580" cy="822715"/>
          </a:xfrm>
          <a:prstGeom prst="rect">
            <a:avLst/>
          </a:prstGeom>
        </p:spPr>
        <p:txBody>
          <a:bodyPr anchor="b"/>
          <a:lstStyle>
            <a:lvl1pPr algn="ctr">
              <a:defRPr sz="6000">
                <a:solidFill>
                  <a:srgbClr val="000000"/>
                </a:solidFill>
              </a:defRPr>
            </a:lvl1pPr>
          </a:lstStyle>
          <a:p>
            <a:pPr/>
            <a:r>
              <a:t>Title Text</a:t>
            </a:r>
          </a:p>
        </p:txBody>
      </p:sp>
      <p:sp>
        <p:nvSpPr>
          <p:cNvPr id="13" name="Body Level One…"/>
          <p:cNvSpPr txBox="1"/>
          <p:nvPr>
            <p:ph type="body" sz="quarter" idx="1"/>
          </p:nvPr>
        </p:nvSpPr>
        <p:spPr>
          <a:xfrm>
            <a:off x="1260425" y="3145102"/>
            <a:ext cx="6623150" cy="1655766"/>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pPr/>
            <a:r>
              <a:t>Body Level One</a:t>
            </a:r>
          </a:p>
          <a:p>
            <a:pPr lvl="1"/>
            <a:r>
              <a:t>Body Level Two</a:t>
            </a:r>
          </a:p>
          <a:p>
            <a:pPr lvl="2"/>
            <a:r>
              <a:t>Body Level Three</a:t>
            </a:r>
          </a:p>
          <a:p>
            <a:pPr lvl="3"/>
            <a:r>
              <a:t>Body Level Four</a:t>
            </a:r>
          </a:p>
          <a:p>
            <a:pPr lvl="4"/>
            <a:r>
              <a:t>Body Level Five</a:t>
            </a:r>
          </a:p>
        </p:txBody>
      </p:sp>
      <p:pic>
        <p:nvPicPr>
          <p:cNvPr id="14" name="Picture 4" descr="Picture 4"/>
          <p:cNvPicPr>
            <a:picLocks noChangeAspect="1"/>
          </p:cNvPicPr>
          <p:nvPr/>
        </p:nvPicPr>
        <p:blipFill>
          <a:blip r:embed="rId2">
            <a:extLst/>
          </a:blip>
          <a:stretch>
            <a:fillRect/>
          </a:stretch>
        </p:blipFill>
        <p:spPr>
          <a:xfrm>
            <a:off x="2333625" y="5018158"/>
            <a:ext cx="4476750" cy="1466854"/>
          </a:xfrm>
          <a:prstGeom prst="rect">
            <a:avLst/>
          </a:prstGeom>
          <a:ln w="12700">
            <a:miter lim="400000"/>
          </a:ln>
        </p:spPr>
      </p:pic>
      <p:grpSp>
        <p:nvGrpSpPr>
          <p:cNvPr id="17" name="Picture 8"/>
          <p:cNvGrpSpPr/>
          <p:nvPr/>
        </p:nvGrpSpPr>
        <p:grpSpPr>
          <a:xfrm>
            <a:off x="4257013" y="1006817"/>
            <a:ext cx="1300750" cy="911223"/>
            <a:chOff x="0" y="-1"/>
            <a:chExt cx="1300748" cy="911221"/>
          </a:xfrm>
        </p:grpSpPr>
        <p:sp>
          <p:nvSpPr>
            <p:cNvPr id="15" name="Shape"/>
            <p:cNvSpPr/>
            <p:nvPr/>
          </p:nvSpPr>
          <p:spPr>
            <a:xfrm>
              <a:off x="-1" y="-2"/>
              <a:ext cx="1300749" cy="9112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56"/>
                  </a:moveTo>
                  <a:cubicBezTo>
                    <a:pt x="0" y="831"/>
                    <a:pt x="582" y="0"/>
                    <a:pt x="1300" y="0"/>
                  </a:cubicBezTo>
                  <a:lnTo>
                    <a:pt x="20300" y="0"/>
                  </a:lnTo>
                  <a:cubicBezTo>
                    <a:pt x="21018" y="0"/>
                    <a:pt x="21600" y="831"/>
                    <a:pt x="21600" y="1856"/>
                  </a:cubicBezTo>
                  <a:lnTo>
                    <a:pt x="21600" y="19744"/>
                  </a:lnTo>
                  <a:cubicBezTo>
                    <a:pt x="21600" y="20769"/>
                    <a:pt x="21018" y="21600"/>
                    <a:pt x="20300" y="21600"/>
                  </a:cubicBezTo>
                  <a:lnTo>
                    <a:pt x="1300" y="21600"/>
                  </a:lnTo>
                  <a:cubicBezTo>
                    <a:pt x="582" y="21600"/>
                    <a:pt x="0" y="20769"/>
                    <a:pt x="0" y="19744"/>
                  </a:cubicBezTo>
                  <a:close/>
                </a:path>
              </a:pathLst>
            </a:custGeom>
            <a:solidFill>
              <a:srgbClr val="EDEDED"/>
            </a:solidFill>
            <a:ln w="12700" cap="flat">
              <a:noFill/>
              <a:miter lim="400000"/>
            </a:ln>
            <a:effectLst/>
          </p:spPr>
          <p:txBody>
            <a:bodyPr wrap="square" lIns="45718" tIns="45718" rIns="45718" bIns="45718" numCol="1" anchor="ctr">
              <a:noAutofit/>
            </a:bodyPr>
            <a:lstStyle/>
            <a:p>
              <a:pPr/>
            </a:p>
          </p:txBody>
        </p:sp>
        <p:pic>
          <p:nvPicPr>
            <p:cNvPr id="16" name="image2.jpeg" descr="image2.jpeg"/>
            <p:cNvPicPr>
              <a:picLocks noChangeAspect="1"/>
            </p:cNvPicPr>
            <p:nvPr/>
          </p:nvPicPr>
          <p:blipFill>
            <a:blip r:embed="rId3">
              <a:extLst/>
            </a:blip>
            <a:srcRect l="0" t="0" r="14" b="0"/>
            <a:stretch>
              <a:fillRect/>
            </a:stretch>
          </p:blipFill>
          <p:spPr>
            <a:xfrm>
              <a:off x="0" y="0"/>
              <a:ext cx="1300560" cy="9112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99" y="0"/>
                  </a:moveTo>
                  <a:cubicBezTo>
                    <a:pt x="580" y="0"/>
                    <a:pt x="0" y="828"/>
                    <a:pt x="0" y="1853"/>
                  </a:cubicBezTo>
                  <a:lnTo>
                    <a:pt x="0" y="19747"/>
                  </a:lnTo>
                  <a:cubicBezTo>
                    <a:pt x="0" y="20772"/>
                    <a:pt x="580" y="21600"/>
                    <a:pt x="1299" y="21600"/>
                  </a:cubicBezTo>
                  <a:lnTo>
                    <a:pt x="20301" y="21600"/>
                  </a:lnTo>
                  <a:cubicBezTo>
                    <a:pt x="21020" y="21600"/>
                    <a:pt x="21600" y="20772"/>
                    <a:pt x="21600" y="19747"/>
                  </a:cubicBezTo>
                  <a:lnTo>
                    <a:pt x="21600" y="1853"/>
                  </a:lnTo>
                  <a:cubicBezTo>
                    <a:pt x="21600" y="828"/>
                    <a:pt x="21020" y="0"/>
                    <a:pt x="20301" y="0"/>
                  </a:cubicBezTo>
                  <a:lnTo>
                    <a:pt x="1299" y="0"/>
                  </a:lnTo>
                  <a:close/>
                </a:path>
              </a:pathLst>
            </a:custGeom>
            <a:ln w="12700" cap="flat">
              <a:noFill/>
              <a:miter lim="400000"/>
            </a:ln>
            <a:effectLst>
              <a:reflection blurRad="0" stA="38000" stPos="0" endA="0" endPos="40000" dist="0" dir="5400000" fadeDir="5400000" sx="100000" sy="-100000" kx="0" ky="0" algn="bl" rotWithShape="0"/>
            </a:effectLst>
          </p:spPr>
        </p:pic>
      </p:grpSp>
      <p:grpSp>
        <p:nvGrpSpPr>
          <p:cNvPr id="20" name="Picture 9"/>
          <p:cNvGrpSpPr/>
          <p:nvPr/>
        </p:nvGrpSpPr>
        <p:grpSpPr>
          <a:xfrm>
            <a:off x="5795646" y="1070308"/>
            <a:ext cx="1273572" cy="847729"/>
            <a:chOff x="0" y="-1"/>
            <a:chExt cx="1273571" cy="847728"/>
          </a:xfrm>
        </p:grpSpPr>
        <p:sp>
          <p:nvSpPr>
            <p:cNvPr id="18" name="Shape"/>
            <p:cNvSpPr/>
            <p:nvPr/>
          </p:nvSpPr>
          <p:spPr>
            <a:xfrm>
              <a:off x="-1" y="-1"/>
              <a:ext cx="1273431" cy="8477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56"/>
                  </a:moveTo>
                  <a:cubicBezTo>
                    <a:pt x="0" y="831"/>
                    <a:pt x="553" y="0"/>
                    <a:pt x="1236" y="0"/>
                  </a:cubicBezTo>
                  <a:lnTo>
                    <a:pt x="20364" y="0"/>
                  </a:lnTo>
                  <a:cubicBezTo>
                    <a:pt x="21047" y="0"/>
                    <a:pt x="21600" y="831"/>
                    <a:pt x="21600" y="1856"/>
                  </a:cubicBezTo>
                  <a:lnTo>
                    <a:pt x="21600" y="19744"/>
                  </a:lnTo>
                  <a:cubicBezTo>
                    <a:pt x="21600" y="20769"/>
                    <a:pt x="21047" y="21600"/>
                    <a:pt x="20364" y="21600"/>
                  </a:cubicBezTo>
                  <a:lnTo>
                    <a:pt x="1236" y="21600"/>
                  </a:lnTo>
                  <a:cubicBezTo>
                    <a:pt x="553" y="21600"/>
                    <a:pt x="0" y="20769"/>
                    <a:pt x="0" y="19744"/>
                  </a:cubicBezTo>
                  <a:close/>
                </a:path>
              </a:pathLst>
            </a:custGeom>
            <a:solidFill>
              <a:srgbClr val="EDEDED"/>
            </a:solidFill>
            <a:ln w="12700" cap="flat">
              <a:noFill/>
              <a:miter lim="400000"/>
            </a:ln>
            <a:effectLst/>
          </p:spPr>
          <p:txBody>
            <a:bodyPr wrap="square" lIns="45718" tIns="45718" rIns="45718" bIns="45718" numCol="1" anchor="ctr">
              <a:noAutofit/>
            </a:bodyPr>
            <a:lstStyle/>
            <a:p>
              <a:pPr/>
            </a:p>
          </p:txBody>
        </p:sp>
        <p:pic>
          <p:nvPicPr>
            <p:cNvPr id="19" name="image3.jpeg" descr="image3.jpeg"/>
            <p:cNvPicPr>
              <a:picLocks noChangeAspect="1"/>
            </p:cNvPicPr>
            <p:nvPr/>
          </p:nvPicPr>
          <p:blipFill>
            <a:blip r:embed="rId4">
              <a:extLst/>
            </a:blip>
            <a:srcRect l="0" t="906" r="15532" b="0"/>
            <a:stretch>
              <a:fillRect/>
            </a:stretch>
          </p:blipFill>
          <p:spPr>
            <a:xfrm>
              <a:off x="-1" y="-2"/>
              <a:ext cx="1273572" cy="8400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39" y="0"/>
                  </a:moveTo>
                  <a:cubicBezTo>
                    <a:pt x="556" y="0"/>
                    <a:pt x="0" y="845"/>
                    <a:pt x="0" y="1877"/>
                  </a:cubicBezTo>
                  <a:lnTo>
                    <a:pt x="0" y="19916"/>
                  </a:lnTo>
                  <a:cubicBezTo>
                    <a:pt x="0" y="20661"/>
                    <a:pt x="292" y="21298"/>
                    <a:pt x="707" y="21600"/>
                  </a:cubicBezTo>
                  <a:lnTo>
                    <a:pt x="20893" y="21600"/>
                  </a:lnTo>
                  <a:cubicBezTo>
                    <a:pt x="21308" y="21298"/>
                    <a:pt x="21600" y="20661"/>
                    <a:pt x="21600" y="19916"/>
                  </a:cubicBezTo>
                  <a:lnTo>
                    <a:pt x="21600" y="1877"/>
                  </a:lnTo>
                  <a:cubicBezTo>
                    <a:pt x="21600" y="845"/>
                    <a:pt x="21044" y="0"/>
                    <a:pt x="20361" y="0"/>
                  </a:cubicBezTo>
                  <a:lnTo>
                    <a:pt x="1239" y="0"/>
                  </a:lnTo>
                  <a:close/>
                </a:path>
              </a:pathLst>
            </a:custGeom>
            <a:ln w="12700" cap="flat">
              <a:noFill/>
              <a:miter lim="400000"/>
            </a:ln>
            <a:effectLst>
              <a:reflection blurRad="0" stA="38000" stPos="0" endA="0" endPos="40000" dist="0" dir="5400000" fadeDir="5400000" sx="100000" sy="-100000" kx="0" ky="0" algn="bl" rotWithShape="0"/>
            </a:effectLst>
          </p:spPr>
        </p:pic>
      </p:grpSp>
      <p:grpSp>
        <p:nvGrpSpPr>
          <p:cNvPr id="23" name="Picture 13"/>
          <p:cNvGrpSpPr/>
          <p:nvPr/>
        </p:nvGrpSpPr>
        <p:grpSpPr>
          <a:xfrm>
            <a:off x="5171414" y="419095"/>
            <a:ext cx="1234077" cy="822719"/>
            <a:chOff x="-1" y="-1"/>
            <a:chExt cx="1234075" cy="822717"/>
          </a:xfrm>
        </p:grpSpPr>
        <p:sp>
          <p:nvSpPr>
            <p:cNvPr id="21" name="Shape"/>
            <p:cNvSpPr/>
            <p:nvPr/>
          </p:nvSpPr>
          <p:spPr>
            <a:xfrm>
              <a:off x="-2" y="-2"/>
              <a:ext cx="1234077" cy="8227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56"/>
                  </a:moveTo>
                  <a:cubicBezTo>
                    <a:pt x="0" y="831"/>
                    <a:pt x="554" y="0"/>
                    <a:pt x="1238" y="0"/>
                  </a:cubicBezTo>
                  <a:lnTo>
                    <a:pt x="20362" y="0"/>
                  </a:lnTo>
                  <a:cubicBezTo>
                    <a:pt x="21046" y="0"/>
                    <a:pt x="21600" y="831"/>
                    <a:pt x="21600" y="1856"/>
                  </a:cubicBezTo>
                  <a:lnTo>
                    <a:pt x="21600" y="19744"/>
                  </a:lnTo>
                  <a:cubicBezTo>
                    <a:pt x="21600" y="20769"/>
                    <a:pt x="21046" y="21600"/>
                    <a:pt x="20362" y="21600"/>
                  </a:cubicBezTo>
                  <a:lnTo>
                    <a:pt x="1238" y="21600"/>
                  </a:lnTo>
                  <a:cubicBezTo>
                    <a:pt x="554" y="21600"/>
                    <a:pt x="0" y="20769"/>
                    <a:pt x="0" y="19744"/>
                  </a:cubicBezTo>
                  <a:close/>
                </a:path>
              </a:pathLst>
            </a:custGeom>
            <a:solidFill>
              <a:srgbClr val="EDEDED"/>
            </a:solidFill>
            <a:ln w="12700" cap="flat">
              <a:noFill/>
              <a:miter lim="400000"/>
            </a:ln>
            <a:effectLst/>
          </p:spPr>
          <p:txBody>
            <a:bodyPr wrap="square" lIns="45718" tIns="45718" rIns="45718" bIns="45718" numCol="1" anchor="ctr">
              <a:noAutofit/>
            </a:bodyPr>
            <a:lstStyle/>
            <a:p>
              <a:pPr/>
            </a:p>
          </p:txBody>
        </p:sp>
        <p:pic>
          <p:nvPicPr>
            <p:cNvPr id="22" name="image4.jpeg" descr="image4.jpeg"/>
            <p:cNvPicPr>
              <a:picLocks noChangeAspect="1"/>
            </p:cNvPicPr>
            <p:nvPr/>
          </p:nvPicPr>
          <p:blipFill>
            <a:blip r:embed="rId5">
              <a:extLst/>
            </a:blip>
            <a:srcRect l="0" t="0" r="15" b="0"/>
            <a:stretch>
              <a:fillRect/>
            </a:stretch>
          </p:blipFill>
          <p:spPr>
            <a:xfrm>
              <a:off x="-2" y="0"/>
              <a:ext cx="1233886" cy="8227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37" y="0"/>
                  </a:moveTo>
                  <a:cubicBezTo>
                    <a:pt x="553" y="0"/>
                    <a:pt x="0" y="830"/>
                    <a:pt x="0" y="1855"/>
                  </a:cubicBezTo>
                  <a:lnTo>
                    <a:pt x="0" y="19745"/>
                  </a:lnTo>
                  <a:cubicBezTo>
                    <a:pt x="0" y="20770"/>
                    <a:pt x="553" y="21600"/>
                    <a:pt x="1237" y="21600"/>
                  </a:cubicBezTo>
                  <a:lnTo>
                    <a:pt x="20363" y="21600"/>
                  </a:lnTo>
                  <a:cubicBezTo>
                    <a:pt x="21047" y="21600"/>
                    <a:pt x="21600" y="20770"/>
                    <a:pt x="21600" y="19745"/>
                  </a:cubicBezTo>
                  <a:lnTo>
                    <a:pt x="21600" y="1855"/>
                  </a:lnTo>
                  <a:cubicBezTo>
                    <a:pt x="21600" y="830"/>
                    <a:pt x="21047" y="0"/>
                    <a:pt x="20363" y="0"/>
                  </a:cubicBezTo>
                  <a:lnTo>
                    <a:pt x="1237" y="0"/>
                  </a:lnTo>
                  <a:close/>
                </a:path>
              </a:pathLst>
            </a:custGeom>
            <a:ln w="12700" cap="flat">
              <a:noFill/>
              <a:miter lim="400000"/>
            </a:ln>
            <a:effectLst>
              <a:reflection blurRad="0" stA="38000" stPos="0" endA="0" endPos="40000" dist="0" dir="5400000" fadeDir="5400000" sx="100000" sy="-100000" kx="0" ky="0" algn="bl" rotWithShape="0"/>
            </a:effectLst>
          </p:spPr>
        </p:pic>
      </p:grpSp>
      <p:grpSp>
        <p:nvGrpSpPr>
          <p:cNvPr id="26" name="Picture 11"/>
          <p:cNvGrpSpPr/>
          <p:nvPr/>
        </p:nvGrpSpPr>
        <p:grpSpPr>
          <a:xfrm>
            <a:off x="7305015" y="1024426"/>
            <a:ext cx="1356390" cy="876003"/>
            <a:chOff x="-1" y="0"/>
            <a:chExt cx="1356389" cy="876001"/>
          </a:xfrm>
        </p:grpSpPr>
        <p:sp>
          <p:nvSpPr>
            <p:cNvPr id="24" name="Shape"/>
            <p:cNvSpPr/>
            <p:nvPr/>
          </p:nvSpPr>
          <p:spPr>
            <a:xfrm>
              <a:off x="-2" y="-1"/>
              <a:ext cx="1356390" cy="8760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56"/>
                  </a:moveTo>
                  <a:cubicBezTo>
                    <a:pt x="0" y="831"/>
                    <a:pt x="537" y="0"/>
                    <a:pt x="1199" y="0"/>
                  </a:cubicBezTo>
                  <a:lnTo>
                    <a:pt x="20401" y="0"/>
                  </a:lnTo>
                  <a:cubicBezTo>
                    <a:pt x="21063" y="0"/>
                    <a:pt x="21600" y="831"/>
                    <a:pt x="21600" y="1856"/>
                  </a:cubicBezTo>
                  <a:lnTo>
                    <a:pt x="21600" y="19744"/>
                  </a:lnTo>
                  <a:cubicBezTo>
                    <a:pt x="21600" y="20769"/>
                    <a:pt x="21063" y="21600"/>
                    <a:pt x="20401" y="21600"/>
                  </a:cubicBezTo>
                  <a:lnTo>
                    <a:pt x="1199" y="21600"/>
                  </a:lnTo>
                  <a:cubicBezTo>
                    <a:pt x="537" y="21600"/>
                    <a:pt x="0" y="20769"/>
                    <a:pt x="0" y="19744"/>
                  </a:cubicBezTo>
                  <a:close/>
                </a:path>
              </a:pathLst>
            </a:custGeom>
            <a:solidFill>
              <a:srgbClr val="EDEDED"/>
            </a:solidFill>
            <a:ln w="12700" cap="flat">
              <a:noFill/>
              <a:miter lim="400000"/>
            </a:ln>
            <a:effectLst/>
          </p:spPr>
          <p:txBody>
            <a:bodyPr wrap="square" lIns="45718" tIns="45718" rIns="45718" bIns="45718" numCol="1" anchor="ctr">
              <a:noAutofit/>
            </a:bodyPr>
            <a:lstStyle/>
            <a:p>
              <a:pPr/>
            </a:p>
          </p:txBody>
        </p:sp>
        <p:pic>
          <p:nvPicPr>
            <p:cNvPr id="25" name="image5.jpeg" descr="image5.jpeg"/>
            <p:cNvPicPr>
              <a:picLocks noChangeAspect="1"/>
            </p:cNvPicPr>
            <p:nvPr/>
          </p:nvPicPr>
          <p:blipFill>
            <a:blip r:embed="rId6">
              <a:extLst/>
            </a:blip>
            <a:srcRect l="0" t="0" r="0" b="10"/>
            <a:stretch>
              <a:fillRect/>
            </a:stretch>
          </p:blipFill>
          <p:spPr>
            <a:xfrm>
              <a:off x="-2" y="1"/>
              <a:ext cx="1356390" cy="8759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01" y="0"/>
                  </a:moveTo>
                  <a:cubicBezTo>
                    <a:pt x="539" y="0"/>
                    <a:pt x="0" y="834"/>
                    <a:pt x="0" y="1860"/>
                  </a:cubicBezTo>
                  <a:lnTo>
                    <a:pt x="0" y="19750"/>
                  </a:lnTo>
                  <a:cubicBezTo>
                    <a:pt x="0" y="20776"/>
                    <a:pt x="539" y="21600"/>
                    <a:pt x="1201" y="21600"/>
                  </a:cubicBezTo>
                  <a:lnTo>
                    <a:pt x="20399" y="21600"/>
                  </a:lnTo>
                  <a:cubicBezTo>
                    <a:pt x="21061" y="21600"/>
                    <a:pt x="21600" y="20776"/>
                    <a:pt x="21600" y="19750"/>
                  </a:cubicBezTo>
                  <a:lnTo>
                    <a:pt x="21600" y="1860"/>
                  </a:lnTo>
                  <a:cubicBezTo>
                    <a:pt x="21600" y="834"/>
                    <a:pt x="21061" y="0"/>
                    <a:pt x="20399" y="0"/>
                  </a:cubicBezTo>
                  <a:lnTo>
                    <a:pt x="1201" y="0"/>
                  </a:lnTo>
                  <a:close/>
                </a:path>
              </a:pathLst>
            </a:custGeom>
            <a:ln w="12700" cap="flat">
              <a:noFill/>
              <a:miter lim="400000"/>
            </a:ln>
            <a:effectLst>
              <a:reflection blurRad="0" stA="38000" stPos="0" endA="0" endPos="40000" dist="0" dir="5400000" fadeDir="5400000" sx="100000" sy="-100000" kx="0" ky="0" algn="bl" rotWithShape="0"/>
            </a:effectLst>
          </p:spPr>
        </p:pic>
      </p:grpSp>
      <p:grpSp>
        <p:nvGrpSpPr>
          <p:cNvPr id="29" name="Picture 12"/>
          <p:cNvGrpSpPr/>
          <p:nvPr/>
        </p:nvGrpSpPr>
        <p:grpSpPr>
          <a:xfrm>
            <a:off x="6771616" y="422660"/>
            <a:ext cx="1312888" cy="876002"/>
            <a:chOff x="0" y="0"/>
            <a:chExt cx="1312887" cy="876001"/>
          </a:xfrm>
        </p:grpSpPr>
        <p:sp>
          <p:nvSpPr>
            <p:cNvPr id="27" name="Shape"/>
            <p:cNvSpPr/>
            <p:nvPr/>
          </p:nvSpPr>
          <p:spPr>
            <a:xfrm>
              <a:off x="-1" y="-1"/>
              <a:ext cx="1312889" cy="8760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56"/>
                  </a:moveTo>
                  <a:cubicBezTo>
                    <a:pt x="0" y="831"/>
                    <a:pt x="555" y="0"/>
                    <a:pt x="1239" y="0"/>
                  </a:cubicBezTo>
                  <a:lnTo>
                    <a:pt x="20361" y="0"/>
                  </a:lnTo>
                  <a:cubicBezTo>
                    <a:pt x="21045" y="0"/>
                    <a:pt x="21600" y="831"/>
                    <a:pt x="21600" y="1856"/>
                  </a:cubicBezTo>
                  <a:lnTo>
                    <a:pt x="21600" y="19744"/>
                  </a:lnTo>
                  <a:cubicBezTo>
                    <a:pt x="21600" y="20769"/>
                    <a:pt x="21045" y="21600"/>
                    <a:pt x="20361" y="21600"/>
                  </a:cubicBezTo>
                  <a:lnTo>
                    <a:pt x="1239" y="21600"/>
                  </a:lnTo>
                  <a:cubicBezTo>
                    <a:pt x="555" y="21600"/>
                    <a:pt x="0" y="20769"/>
                    <a:pt x="0" y="19744"/>
                  </a:cubicBezTo>
                  <a:close/>
                </a:path>
              </a:pathLst>
            </a:custGeom>
            <a:solidFill>
              <a:srgbClr val="EDEDED"/>
            </a:solidFill>
            <a:ln w="12700" cap="flat">
              <a:noFill/>
              <a:miter lim="400000"/>
            </a:ln>
            <a:effectLst/>
          </p:spPr>
          <p:txBody>
            <a:bodyPr wrap="square" lIns="45718" tIns="45718" rIns="45718" bIns="45718" numCol="1" anchor="ctr">
              <a:noAutofit/>
            </a:bodyPr>
            <a:lstStyle/>
            <a:p>
              <a:pPr/>
            </a:p>
          </p:txBody>
        </p:sp>
        <p:pic>
          <p:nvPicPr>
            <p:cNvPr id="28" name="image6.jpeg" descr="image6.jpeg"/>
            <p:cNvPicPr>
              <a:picLocks noChangeAspect="1"/>
            </p:cNvPicPr>
            <p:nvPr/>
          </p:nvPicPr>
          <p:blipFill>
            <a:blip r:embed="rId7">
              <a:extLst/>
            </a:blip>
            <a:srcRect l="0" t="0" r="1" b="10"/>
            <a:stretch>
              <a:fillRect/>
            </a:stretch>
          </p:blipFill>
          <p:spPr>
            <a:xfrm>
              <a:off x="-1" y="1"/>
              <a:ext cx="1312864" cy="8759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41" y="0"/>
                  </a:moveTo>
                  <a:cubicBezTo>
                    <a:pt x="557" y="0"/>
                    <a:pt x="0" y="834"/>
                    <a:pt x="0" y="1860"/>
                  </a:cubicBezTo>
                  <a:lnTo>
                    <a:pt x="0" y="19750"/>
                  </a:lnTo>
                  <a:cubicBezTo>
                    <a:pt x="0" y="20776"/>
                    <a:pt x="557" y="21600"/>
                    <a:pt x="1241" y="21600"/>
                  </a:cubicBezTo>
                  <a:lnTo>
                    <a:pt x="20359" y="21600"/>
                  </a:lnTo>
                  <a:cubicBezTo>
                    <a:pt x="21043" y="21600"/>
                    <a:pt x="21600" y="20776"/>
                    <a:pt x="21600" y="19750"/>
                  </a:cubicBezTo>
                  <a:lnTo>
                    <a:pt x="21600" y="1860"/>
                  </a:lnTo>
                  <a:cubicBezTo>
                    <a:pt x="21600" y="834"/>
                    <a:pt x="21043" y="0"/>
                    <a:pt x="20359" y="0"/>
                  </a:cubicBezTo>
                  <a:lnTo>
                    <a:pt x="1241" y="0"/>
                  </a:lnTo>
                  <a:close/>
                </a:path>
              </a:pathLst>
            </a:custGeom>
            <a:ln w="12700" cap="flat">
              <a:noFill/>
              <a:miter lim="400000"/>
            </a:ln>
            <a:effectLst>
              <a:reflection blurRad="0" stA="38000" stPos="0" endA="0" endPos="40000" dist="0" dir="5400000" fadeDir="5400000" sx="100000" sy="-100000" kx="0" ky="0" algn="bl" rotWithShape="0"/>
            </a:effectLst>
          </p:spPr>
        </p:pic>
      </p:grpSp>
      <p:sp>
        <p:nvSpPr>
          <p:cNvPr id="3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RedBar-Title and Content">
    <p:spTree>
      <p:nvGrpSpPr>
        <p:cNvPr id="1" name=""/>
        <p:cNvGrpSpPr/>
        <p:nvPr/>
      </p:nvGrpSpPr>
      <p:grpSpPr>
        <a:xfrm>
          <a:off x="0" y="0"/>
          <a:ext cx="0" cy="0"/>
          <a:chOff x="0" y="0"/>
          <a:chExt cx="0" cy="0"/>
        </a:xfrm>
      </p:grpSpPr>
      <p:sp>
        <p:nvSpPr>
          <p:cNvPr id="109" name="Title Text"/>
          <p:cNvSpPr txBox="1"/>
          <p:nvPr>
            <p:ph type="title"/>
          </p:nvPr>
        </p:nvSpPr>
        <p:spPr>
          <a:xfrm>
            <a:off x="0" y="228600"/>
            <a:ext cx="9144000" cy="609600"/>
          </a:xfrm>
          <a:prstGeom prst="rect">
            <a:avLst/>
          </a:prstGeom>
        </p:spPr>
        <p:txBody>
          <a:bodyPr/>
          <a:lstStyle>
            <a:lvl1pPr>
              <a:defRPr sz="3600">
                <a:solidFill>
                  <a:srgbClr val="E7E6E6"/>
                </a:solidFill>
              </a:defRPr>
            </a:lvl1pPr>
          </a:lstStyle>
          <a:p>
            <a:pPr/>
            <a:r>
              <a:t>Title Text</a:t>
            </a:r>
          </a:p>
        </p:txBody>
      </p:sp>
      <p:sp>
        <p:nvSpPr>
          <p:cNvPr id="110" name="Body Level One…"/>
          <p:cNvSpPr txBox="1"/>
          <p:nvPr>
            <p:ph type="body" idx="1"/>
          </p:nvPr>
        </p:nvSpPr>
        <p:spPr>
          <a:xfrm>
            <a:off x="457200" y="990600"/>
            <a:ext cx="8229600" cy="5562600"/>
          </a:xfrm>
          <a:prstGeom prst="rect">
            <a:avLst/>
          </a:prstGeom>
        </p:spPr>
        <p:txBody>
          <a:bodyPr/>
          <a:lstStyle>
            <a:lvl1pPr marL="0" indent="0">
              <a:buSzTx/>
              <a:buFontTx/>
              <a:buNone/>
              <a:defRPr sz="2400"/>
            </a:lvl1pPr>
            <a:lvl2pPr marL="868680" indent="-411480">
              <a:buFontTx/>
              <a:defRPr sz="2400"/>
            </a:lvl2pPr>
            <a:lvl3pPr marL="1295400" indent="-381000">
              <a:buFontTx/>
              <a:defRPr sz="2400"/>
            </a:lvl3pPr>
            <a:lvl4pPr marL="1800225" indent="-428625">
              <a:buFontTx/>
              <a:defRPr sz="2400"/>
            </a:lvl4pPr>
            <a:lvl5pPr marL="2257425" indent="-428625">
              <a:buFontTx/>
              <a:defRPr sz="2400"/>
            </a:lvl5pPr>
          </a:lstStyle>
          <a:p>
            <a:pPr/>
            <a:r>
              <a:t>Body Level One</a:t>
            </a:r>
          </a:p>
          <a:p>
            <a:pPr lvl="1"/>
            <a:r>
              <a:t>Body Level Two</a:t>
            </a:r>
          </a:p>
          <a:p>
            <a:pPr lvl="2"/>
            <a:r>
              <a:t>Body Level Three</a:t>
            </a:r>
          </a:p>
          <a:p>
            <a:pPr lvl="3"/>
            <a:r>
              <a:t>Body Level Four</a:t>
            </a:r>
          </a:p>
          <a:p>
            <a:pPr lvl="4"/>
            <a:r>
              <a:t>Body Level Five</a:t>
            </a:r>
          </a:p>
        </p:txBody>
      </p:sp>
      <p:sp>
        <p:nvSpPr>
          <p:cNvPr id="111" name="Jump Link"/>
          <p:cNvSpPr/>
          <p:nvPr>
            <p:ph type="body" sz="quarter" idx="21"/>
          </p:nvPr>
        </p:nvSpPr>
        <p:spPr>
          <a:xfrm>
            <a:off x="3467510" y="6553200"/>
            <a:ext cx="2208979" cy="99953"/>
          </a:xfrm>
          <a:prstGeom prst="rect">
            <a:avLst/>
          </a:prstGeom>
        </p:spPr>
        <p:txBody>
          <a:bodyPr lIns="0" tIns="0" rIns="0" bIns="0"/>
          <a:lstStyle/>
          <a:p>
            <a:pPr marL="91440" indent="-91440" defTabSz="365760">
              <a:spcBef>
                <a:spcPts val="400"/>
              </a:spcBef>
              <a:defRPr sz="1120"/>
            </a:pPr>
          </a:p>
        </p:txBody>
      </p:sp>
      <p:sp>
        <p:nvSpPr>
          <p:cNvPr id="112" name="Photo Credit"/>
          <p:cNvSpPr/>
          <p:nvPr>
            <p:ph type="body" sz="quarter" idx="22"/>
          </p:nvPr>
        </p:nvSpPr>
        <p:spPr>
          <a:xfrm>
            <a:off x="6477000" y="6705600"/>
            <a:ext cx="2667000" cy="152400"/>
          </a:xfrm>
          <a:prstGeom prst="rect">
            <a:avLst/>
          </a:prstGeom>
        </p:spPr>
        <p:txBody>
          <a:bodyPr lIns="0" tIns="0" rIns="0" bIns="0"/>
          <a:lstStyle/>
          <a:p>
            <a:pPr marL="91440" indent="-91440" defTabSz="365760">
              <a:spcBef>
                <a:spcPts val="400"/>
              </a:spcBef>
              <a:defRPr sz="1120"/>
            </a:pPr>
          </a:p>
        </p:txBody>
      </p:sp>
      <p:sp>
        <p:nvSpPr>
          <p:cNvPr id="113" name="Slide Number"/>
          <p:cNvSpPr txBox="1"/>
          <p:nvPr>
            <p:ph type="sldNum" sz="quarter" idx="2"/>
          </p:nvPr>
        </p:nvSpPr>
        <p:spPr>
          <a:xfrm>
            <a:off x="6294580" y="6232200"/>
            <a:ext cx="258620" cy="24830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37" name="Title Text"/>
          <p:cNvSpPr txBox="1"/>
          <p:nvPr>
            <p:ph type="title"/>
          </p:nvPr>
        </p:nvSpPr>
        <p:spPr>
          <a:prstGeom prst="rect">
            <a:avLst/>
          </a:prstGeom>
        </p:spPr>
        <p:txBody>
          <a:bodyPr/>
          <a:lstStyle/>
          <a:p>
            <a:pPr/>
            <a:r>
              <a:t>Title Text</a:t>
            </a:r>
          </a:p>
        </p:txBody>
      </p:sp>
      <p:sp>
        <p:nvSpPr>
          <p:cNvPr id="38"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Header">
    <p:spTree>
      <p:nvGrpSpPr>
        <p:cNvPr id="1" name=""/>
        <p:cNvGrpSpPr/>
        <p:nvPr/>
      </p:nvGrpSpPr>
      <p:grpSpPr>
        <a:xfrm>
          <a:off x="0" y="0"/>
          <a:ext cx="0" cy="0"/>
          <a:chOff x="0" y="0"/>
          <a:chExt cx="0" cy="0"/>
        </a:xfrm>
      </p:grpSpPr>
      <p:sp>
        <p:nvSpPr>
          <p:cNvPr id="46" name="Title Text"/>
          <p:cNvSpPr txBox="1"/>
          <p:nvPr>
            <p:ph type="title"/>
          </p:nvPr>
        </p:nvSpPr>
        <p:spPr>
          <a:xfrm>
            <a:off x="672616" y="381000"/>
            <a:ext cx="7886701" cy="4075116"/>
          </a:xfrm>
          <a:prstGeom prst="rect">
            <a:avLst/>
          </a:prstGeom>
        </p:spPr>
        <p:txBody>
          <a:bodyPr anchor="b"/>
          <a:lstStyle>
            <a:lvl1pPr>
              <a:defRPr sz="6000">
                <a:solidFill>
                  <a:srgbClr val="000000"/>
                </a:solidFill>
              </a:defRPr>
            </a:lvl1pPr>
          </a:lstStyle>
          <a:p>
            <a:pPr/>
            <a:r>
              <a:t>Title Text</a:t>
            </a:r>
          </a:p>
        </p:txBody>
      </p:sp>
      <p:sp>
        <p:nvSpPr>
          <p:cNvPr id="47" name="Body Level One…"/>
          <p:cNvSpPr txBox="1"/>
          <p:nvPr>
            <p:ph type="body" sz="quarter" idx="1"/>
          </p:nvPr>
        </p:nvSpPr>
        <p:spPr>
          <a:xfrm>
            <a:off x="623887" y="4589464"/>
            <a:ext cx="7886701" cy="1500190"/>
          </a:xfrm>
          <a:prstGeom prst="rect">
            <a:avLst/>
          </a:prstGeom>
        </p:spPr>
        <p:txBody>
          <a:bodyPr/>
          <a:lstStyle>
            <a:lvl1pPr marL="0" indent="0">
              <a:buSzTx/>
              <a:buFontTx/>
              <a:buNone/>
              <a:defRPr sz="2400"/>
            </a:lvl1pPr>
            <a:lvl2pPr marL="0" indent="0">
              <a:buSzTx/>
              <a:buFontTx/>
              <a:buNone/>
              <a:defRPr sz="2400"/>
            </a:lvl2pPr>
            <a:lvl3pPr marL="0" indent="0">
              <a:buSzTx/>
              <a:buFontTx/>
              <a:buNone/>
              <a:defRPr sz="2400"/>
            </a:lvl3pPr>
            <a:lvl4pPr marL="0" indent="0">
              <a:buSzTx/>
              <a:buFontTx/>
              <a:buNone/>
              <a:defRPr sz="2400"/>
            </a:lvl4pPr>
            <a:lvl5pPr marL="0" indent="0">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 Content">
    <p:spTree>
      <p:nvGrpSpPr>
        <p:cNvPr id="1" name=""/>
        <p:cNvGrpSpPr/>
        <p:nvPr/>
      </p:nvGrpSpPr>
      <p:grpSpPr>
        <a:xfrm>
          <a:off x="0" y="0"/>
          <a:ext cx="0" cy="0"/>
          <a:chOff x="0" y="0"/>
          <a:chExt cx="0" cy="0"/>
        </a:xfrm>
      </p:grpSpPr>
      <p:sp>
        <p:nvSpPr>
          <p:cNvPr id="55" name="Title Text"/>
          <p:cNvSpPr txBox="1"/>
          <p:nvPr>
            <p:ph type="title"/>
          </p:nvPr>
        </p:nvSpPr>
        <p:spPr>
          <a:xfrm>
            <a:off x="628650" y="228600"/>
            <a:ext cx="7886700" cy="947739"/>
          </a:xfrm>
          <a:prstGeom prst="rect">
            <a:avLst/>
          </a:prstGeom>
        </p:spPr>
        <p:txBody>
          <a:bodyPr/>
          <a:lstStyle/>
          <a:p>
            <a:pPr/>
            <a:r>
              <a:t>Title Text</a:t>
            </a:r>
          </a:p>
        </p:txBody>
      </p:sp>
      <p:sp>
        <p:nvSpPr>
          <p:cNvPr id="56" name="Body Level One…"/>
          <p:cNvSpPr txBox="1"/>
          <p:nvPr>
            <p:ph type="body" sz="half" idx="1"/>
          </p:nvPr>
        </p:nvSpPr>
        <p:spPr>
          <a:xfrm>
            <a:off x="628650" y="1355727"/>
            <a:ext cx="3886200" cy="482123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mparison">
    <p:spTree>
      <p:nvGrpSpPr>
        <p:cNvPr id="1" name=""/>
        <p:cNvGrpSpPr/>
        <p:nvPr/>
      </p:nvGrpSpPr>
      <p:grpSpPr>
        <a:xfrm>
          <a:off x="0" y="0"/>
          <a:ext cx="0" cy="0"/>
          <a:chOff x="0" y="0"/>
          <a:chExt cx="0" cy="0"/>
        </a:xfrm>
      </p:grpSpPr>
      <p:sp>
        <p:nvSpPr>
          <p:cNvPr id="64" name="Title Text"/>
          <p:cNvSpPr txBox="1"/>
          <p:nvPr>
            <p:ph type="title"/>
          </p:nvPr>
        </p:nvSpPr>
        <p:spPr>
          <a:xfrm>
            <a:off x="666547" y="321467"/>
            <a:ext cx="7886703" cy="947741"/>
          </a:xfrm>
          <a:prstGeom prst="rect">
            <a:avLst/>
          </a:prstGeom>
        </p:spPr>
        <p:txBody>
          <a:bodyPr/>
          <a:lstStyle/>
          <a:p>
            <a:pPr/>
            <a:r>
              <a:t>Title Text</a:t>
            </a:r>
          </a:p>
        </p:txBody>
      </p:sp>
      <p:sp>
        <p:nvSpPr>
          <p:cNvPr id="65" name="Body Level One…"/>
          <p:cNvSpPr txBox="1"/>
          <p:nvPr>
            <p:ph type="body" sz="quarter" idx="1"/>
          </p:nvPr>
        </p:nvSpPr>
        <p:spPr>
          <a:xfrm>
            <a:off x="629841" y="1435895"/>
            <a:ext cx="3868343" cy="1069180"/>
          </a:xfrm>
          <a:prstGeom prst="rect">
            <a:avLst/>
          </a:prstGeom>
        </p:spPr>
        <p:txBody>
          <a:bodyPr anchor="b"/>
          <a:lstStyle>
            <a:lvl1pPr marL="0" indent="0">
              <a:buSzTx/>
              <a:buFontTx/>
              <a:buNone/>
              <a:defRPr b="1" sz="2400"/>
            </a:lvl1pPr>
            <a:lvl2pPr marL="0" indent="0">
              <a:buSzTx/>
              <a:buFontTx/>
              <a:buNone/>
              <a:defRPr b="1" sz="2400"/>
            </a:lvl2pPr>
            <a:lvl3pPr marL="0" indent="0">
              <a:buSzTx/>
              <a:buFontTx/>
              <a:buNone/>
              <a:defRPr b="1" sz="2400"/>
            </a:lvl3pPr>
            <a:lvl4pPr marL="0" indent="0">
              <a:buSzTx/>
              <a:buFontTx/>
              <a:buNone/>
              <a:defRPr b="1" sz="2400"/>
            </a:lvl4pPr>
            <a:lvl5pPr marL="0" indent="0">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66" name="Text Placeholder 4"/>
          <p:cNvSpPr/>
          <p:nvPr>
            <p:ph type="body" sz="quarter" idx="21"/>
          </p:nvPr>
        </p:nvSpPr>
        <p:spPr>
          <a:xfrm>
            <a:off x="4629150" y="1435895"/>
            <a:ext cx="3887393" cy="1069180"/>
          </a:xfrm>
          <a:prstGeom prst="rect">
            <a:avLst/>
          </a:prstGeom>
        </p:spPr>
        <p:txBody>
          <a:bodyPr anchor="b"/>
          <a:lstStyle/>
          <a:p>
            <a:pPr/>
          </a:p>
        </p:txBody>
      </p:sp>
      <p:sp>
        <p:nvSpPr>
          <p:cNvPr id="6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spTree>
      <p:nvGrpSpPr>
        <p:cNvPr id="1" name=""/>
        <p:cNvGrpSpPr/>
        <p:nvPr/>
      </p:nvGrpSpPr>
      <p:grpSpPr>
        <a:xfrm>
          <a:off x="0" y="0"/>
          <a:ext cx="0" cy="0"/>
          <a:chOff x="0" y="0"/>
          <a:chExt cx="0" cy="0"/>
        </a:xfrm>
      </p:grpSpPr>
      <p:sp>
        <p:nvSpPr>
          <p:cNvPr id="74" name="Title Text"/>
          <p:cNvSpPr txBox="1"/>
          <p:nvPr>
            <p:ph type="title"/>
          </p:nvPr>
        </p:nvSpPr>
        <p:spPr>
          <a:xfrm>
            <a:off x="628650" y="304800"/>
            <a:ext cx="7886700" cy="947739"/>
          </a:xfrm>
          <a:prstGeom prst="rect">
            <a:avLst/>
          </a:prstGeom>
        </p:spPr>
        <p:txBody>
          <a:bodyPr/>
          <a:lstStyle/>
          <a:p>
            <a:pPr/>
            <a:r>
              <a:t>Title Text</a:t>
            </a: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8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with Caption">
    <p:spTree>
      <p:nvGrpSpPr>
        <p:cNvPr id="1" name=""/>
        <p:cNvGrpSpPr/>
        <p:nvPr/>
      </p:nvGrpSpPr>
      <p:grpSpPr>
        <a:xfrm>
          <a:off x="0" y="0"/>
          <a:ext cx="0" cy="0"/>
          <a:chOff x="0" y="0"/>
          <a:chExt cx="0" cy="0"/>
        </a:xfrm>
      </p:grpSpPr>
      <p:sp>
        <p:nvSpPr>
          <p:cNvPr id="89" name="Title Text"/>
          <p:cNvSpPr txBox="1"/>
          <p:nvPr>
            <p:ph type="title"/>
          </p:nvPr>
        </p:nvSpPr>
        <p:spPr>
          <a:xfrm>
            <a:off x="629841" y="742950"/>
            <a:ext cx="2949178" cy="1314450"/>
          </a:xfrm>
          <a:prstGeom prst="rect">
            <a:avLst/>
          </a:prstGeom>
        </p:spPr>
        <p:txBody>
          <a:bodyPr anchor="b"/>
          <a:lstStyle>
            <a:lvl1pPr>
              <a:defRPr sz="3200"/>
            </a:lvl1pPr>
          </a:lstStyle>
          <a:p>
            <a:pPr/>
            <a:r>
              <a:t>Title Text</a:t>
            </a:r>
          </a:p>
        </p:txBody>
      </p:sp>
      <p:sp>
        <p:nvSpPr>
          <p:cNvPr id="90" name="Body Level One…"/>
          <p:cNvSpPr txBox="1"/>
          <p:nvPr>
            <p:ph type="body" sz="half" idx="1"/>
          </p:nvPr>
        </p:nvSpPr>
        <p:spPr>
          <a:xfrm>
            <a:off x="3887391" y="742950"/>
            <a:ext cx="4629152" cy="5118102"/>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Body Level One</a:t>
            </a:r>
          </a:p>
          <a:p>
            <a:pPr lvl="1"/>
            <a:r>
              <a:t>Body Level Two</a:t>
            </a:r>
          </a:p>
          <a:p>
            <a:pPr lvl="2"/>
            <a:r>
              <a:t>Body Level Three</a:t>
            </a:r>
          </a:p>
          <a:p>
            <a:pPr lvl="3"/>
            <a:r>
              <a:t>Body Level Four</a:t>
            </a:r>
          </a:p>
          <a:p>
            <a:pPr lvl="4"/>
            <a:r>
              <a:t>Body Level Five</a:t>
            </a:r>
          </a:p>
        </p:txBody>
      </p:sp>
      <p:sp>
        <p:nvSpPr>
          <p:cNvPr id="91" name="Text Placeholder 3"/>
          <p:cNvSpPr/>
          <p:nvPr>
            <p:ph type="body" sz="quarter" idx="21"/>
          </p:nvPr>
        </p:nvSpPr>
        <p:spPr>
          <a:xfrm>
            <a:off x="629838" y="2057400"/>
            <a:ext cx="2949183" cy="3811588"/>
          </a:xfrm>
          <a:prstGeom prst="rect">
            <a:avLst/>
          </a:prstGeom>
        </p:spPr>
        <p:txBody>
          <a:bodyPr/>
          <a:lstStyle/>
          <a:p>
            <a:pPr/>
          </a:p>
        </p:txBody>
      </p:sp>
      <p:sp>
        <p:nvSpPr>
          <p:cNvPr id="9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icture with Caption">
    <p:spTree>
      <p:nvGrpSpPr>
        <p:cNvPr id="1" name=""/>
        <p:cNvGrpSpPr/>
        <p:nvPr/>
      </p:nvGrpSpPr>
      <p:grpSpPr>
        <a:xfrm>
          <a:off x="0" y="0"/>
          <a:ext cx="0" cy="0"/>
          <a:chOff x="0" y="0"/>
          <a:chExt cx="0" cy="0"/>
        </a:xfrm>
      </p:grpSpPr>
      <p:sp>
        <p:nvSpPr>
          <p:cNvPr id="99" name="Title Text"/>
          <p:cNvSpPr txBox="1"/>
          <p:nvPr>
            <p:ph type="title"/>
          </p:nvPr>
        </p:nvSpPr>
        <p:spPr>
          <a:xfrm>
            <a:off x="629841" y="742950"/>
            <a:ext cx="2949178" cy="1314450"/>
          </a:xfrm>
          <a:prstGeom prst="rect">
            <a:avLst/>
          </a:prstGeom>
        </p:spPr>
        <p:txBody>
          <a:bodyPr anchor="b"/>
          <a:lstStyle>
            <a:lvl1pPr>
              <a:defRPr sz="3200"/>
            </a:lvl1pPr>
          </a:lstStyle>
          <a:p>
            <a:pPr/>
            <a:r>
              <a:t>Title Text</a:t>
            </a:r>
          </a:p>
        </p:txBody>
      </p:sp>
      <p:sp>
        <p:nvSpPr>
          <p:cNvPr id="100" name="Picture Placeholder 2"/>
          <p:cNvSpPr/>
          <p:nvPr>
            <p:ph type="pic" sz="half" idx="21"/>
          </p:nvPr>
        </p:nvSpPr>
        <p:spPr>
          <a:xfrm>
            <a:off x="3887391" y="742950"/>
            <a:ext cx="4629152" cy="5118102"/>
          </a:xfrm>
          <a:prstGeom prst="rect">
            <a:avLst/>
          </a:prstGeom>
        </p:spPr>
        <p:txBody>
          <a:bodyPr lIns="91439" tIns="45719" rIns="91439" bIns="45719">
            <a:noAutofit/>
          </a:bodyPr>
          <a:lstStyle/>
          <a:p>
            <a:pPr/>
          </a:p>
        </p:txBody>
      </p:sp>
      <p:sp>
        <p:nvSpPr>
          <p:cNvPr id="101" name="Body Level One…"/>
          <p:cNvSpPr txBox="1"/>
          <p:nvPr>
            <p:ph type="body" sz="quarter" idx="1"/>
          </p:nvPr>
        </p:nvSpPr>
        <p:spPr>
          <a:xfrm>
            <a:off x="629841" y="2057400"/>
            <a:ext cx="2949178"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10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traight Connector 8"/>
          <p:cNvSpPr/>
          <p:nvPr/>
        </p:nvSpPr>
        <p:spPr>
          <a:xfrm>
            <a:off x="457200" y="1179455"/>
            <a:ext cx="8229600" cy="1"/>
          </a:xfrm>
          <a:prstGeom prst="line">
            <a:avLst/>
          </a:prstGeom>
          <a:ln w="19050">
            <a:solidFill>
              <a:srgbClr val="806000"/>
            </a:solidFill>
            <a:miter/>
          </a:ln>
        </p:spPr>
        <p:txBody>
          <a:bodyPr lIns="45718" tIns="45718" rIns="45718" bIns="45718"/>
          <a:lstStyle/>
          <a:p>
            <a:pPr/>
          </a:p>
        </p:txBody>
      </p:sp>
      <p:sp>
        <p:nvSpPr>
          <p:cNvPr id="3" name="Title Text"/>
          <p:cNvSpPr txBox="1"/>
          <p:nvPr>
            <p:ph type="title"/>
          </p:nvPr>
        </p:nvSpPr>
        <p:spPr>
          <a:xfrm>
            <a:off x="628650" y="210859"/>
            <a:ext cx="7886700" cy="94774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r>
              <a:t>Title Text</a:t>
            </a:r>
          </a:p>
        </p:txBody>
      </p:sp>
      <p:sp>
        <p:nvSpPr>
          <p:cNvPr id="4" name="Body Level One…"/>
          <p:cNvSpPr txBox="1"/>
          <p:nvPr>
            <p:ph type="body" idx="1"/>
          </p:nvPr>
        </p:nvSpPr>
        <p:spPr>
          <a:xfrm>
            <a:off x="628650" y="1295400"/>
            <a:ext cx="7886700" cy="504009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8256730" y="6414764"/>
            <a:ext cx="258620" cy="248302"/>
          </a:xfrm>
          <a:prstGeom prst="rect">
            <a:avLst/>
          </a:prstGeom>
          <a:ln w="12700">
            <a:miter lim="400000"/>
          </a:ln>
        </p:spPr>
        <p:txBody>
          <a:bodyPr wrap="none" lIns="45718" tIns="45718" rIns="45718" bIns="45718"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FF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FF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FF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FF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FF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FF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FF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FF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FF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gif"/></Relationships>

</file>

<file path=ppt/slides/_rels/slide1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1.tif"/></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4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eg"/></Relationships>

</file>

<file path=ppt/slides/_rels/slide4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Relationships>

</file>

<file path=ppt/slides/_rels/slide4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jpeg"/></Relationships>

</file>

<file path=ppt/slides/_rels/slide5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jpeg"/></Relationships>

</file>

<file path=ppt/slides/_rels/slide5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Relationships>

</file>

<file path=ppt/slides/_rels/slide5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png"/><Relationship Id="rId3" Type="http://schemas.openxmlformats.org/officeDocument/2006/relationships/image" Target="../media/image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8.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Text Box 7"/>
          <p:cNvSpPr txBox="1"/>
          <p:nvPr/>
        </p:nvSpPr>
        <p:spPr>
          <a:xfrm>
            <a:off x="731519" y="2554067"/>
            <a:ext cx="7528560" cy="586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spcBef>
                <a:spcPts val="2100"/>
              </a:spcBef>
              <a:defRPr sz="3600">
                <a:latin typeface="Tw Cen MT"/>
                <a:ea typeface="Tw Cen MT"/>
                <a:cs typeface="Tw Cen MT"/>
                <a:sym typeface="Tw Cen MT"/>
              </a:defRPr>
            </a:lvl1pPr>
          </a:lstStyle>
          <a:p>
            <a:pPr/>
            <a:r>
              <a:t>MIS 311: Information Systems</a:t>
            </a:r>
          </a:p>
        </p:txBody>
      </p:sp>
      <p:sp>
        <p:nvSpPr>
          <p:cNvPr id="123" name="Subtitle 2"/>
          <p:cNvSpPr txBox="1"/>
          <p:nvPr/>
        </p:nvSpPr>
        <p:spPr>
          <a:xfrm>
            <a:off x="738892" y="3358191"/>
            <a:ext cx="4015989" cy="113760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lnSpc>
                <a:spcPct val="90000"/>
              </a:lnSpc>
              <a:spcBef>
                <a:spcPts val="1000"/>
              </a:spcBef>
              <a:defRPr b="1" sz="2400"/>
            </a:pPr>
            <a:r>
              <a:t>Patrick Shannon</a:t>
            </a:r>
          </a:p>
          <a:p>
            <a:pPr>
              <a:lnSpc>
                <a:spcPct val="90000"/>
              </a:lnSpc>
              <a:spcBef>
                <a:spcPts val="1000"/>
              </a:spcBef>
              <a:defRPr b="1" sz="2400"/>
            </a:pPr>
            <a:r>
              <a:t>Guest Lecturer: Ron Welch	</a:t>
            </a:r>
          </a:p>
        </p:txBody>
      </p:sp>
      <p:pic>
        <p:nvPicPr>
          <p:cNvPr id="124" name="Picture 5" descr="Picture 5"/>
          <p:cNvPicPr>
            <a:picLocks noChangeAspect="1"/>
          </p:cNvPicPr>
          <p:nvPr/>
        </p:nvPicPr>
        <p:blipFill>
          <a:blip r:embed="rId3">
            <a:extLst/>
          </a:blip>
          <a:stretch>
            <a:fillRect/>
          </a:stretch>
        </p:blipFill>
        <p:spPr>
          <a:xfrm>
            <a:off x="7195063" y="2419350"/>
            <a:ext cx="1576293" cy="2019300"/>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Rectangle 2"/>
          <p:cNvSpPr txBox="1"/>
          <p:nvPr>
            <p:ph type="title"/>
          </p:nvPr>
        </p:nvSpPr>
        <p:spPr>
          <a:xfrm>
            <a:off x="0" y="317500"/>
            <a:ext cx="9144000" cy="609600"/>
          </a:xfrm>
          <a:prstGeom prst="rect">
            <a:avLst/>
          </a:prstGeom>
        </p:spPr>
        <p:txBody>
          <a:bodyPr/>
          <a:lstStyle>
            <a:lvl1pPr defTabSz="905255">
              <a:defRPr sz="3500">
                <a:solidFill>
                  <a:srgbClr val="000000"/>
                </a:solidFill>
              </a:defRPr>
            </a:lvl1pPr>
          </a:lstStyle>
          <a:p>
            <a:pPr/>
            <a:r>
              <a:t>    Strategies for Spotting Trends, cont’d</a:t>
            </a:r>
          </a:p>
        </p:txBody>
      </p:sp>
      <p:sp>
        <p:nvSpPr>
          <p:cNvPr id="202" name="Rectangle 3"/>
          <p:cNvSpPr txBox="1"/>
          <p:nvPr>
            <p:ph type="body" sz="half" idx="1"/>
          </p:nvPr>
        </p:nvSpPr>
        <p:spPr>
          <a:xfrm>
            <a:off x="720549" y="3429167"/>
            <a:ext cx="7702902" cy="2673501"/>
          </a:xfrm>
          <a:prstGeom prst="rect">
            <a:avLst/>
          </a:prstGeom>
        </p:spPr>
        <p:txBody>
          <a:bodyPr/>
          <a:lstStyle/>
          <a:p>
            <a:pPr defTabSz="850391">
              <a:spcBef>
                <a:spcPts val="900"/>
              </a:spcBef>
              <a:defRPr b="1" sz="2600"/>
            </a:pPr>
            <a:r>
              <a:t>Computer simulation</a:t>
            </a:r>
            <a:r>
              <a:rPr b="0"/>
              <a:t> – Complex systems can be modeled by means of mathematical equations and different scenarios can be run against the model to determine “what if” analysis</a:t>
            </a:r>
          </a:p>
          <a:p>
            <a:pPr defTabSz="850391">
              <a:spcBef>
                <a:spcPts val="900"/>
              </a:spcBef>
              <a:defRPr b="1" sz="2600"/>
            </a:pPr>
            <a:r>
              <a:t>Historical analysis</a:t>
            </a:r>
            <a:r>
              <a:rPr b="0"/>
              <a:t> – Historical events are studied to anticipate the outcome of current developments</a:t>
            </a:r>
          </a:p>
        </p:txBody>
      </p:sp>
      <p:sp>
        <p:nvSpPr>
          <p:cNvPr id="203" name="Text Placeholder 1"/>
          <p:cNvSpPr/>
          <p:nvPr>
            <p:ph type="body" idx="22"/>
          </p:nvPr>
        </p:nvSpPr>
        <p:spPr>
          <a:prstGeom prst="rect">
            <a:avLst/>
          </a:prstGeom>
        </p:spPr>
        <p:txBody>
          <a:bodyPr/>
          <a:lstStyle/>
          <a:p>
            <a:pPr marL="0" indent="0" algn="r">
              <a:lnSpc>
                <a:spcPct val="100000"/>
              </a:lnSpc>
              <a:spcBef>
                <a:spcPts val="0"/>
              </a:spcBef>
              <a:buSzTx/>
              <a:buNone/>
              <a:defRPr sz="800">
                <a:solidFill>
                  <a:srgbClr val="FFFFFF"/>
                </a:solidFill>
              </a:defRPr>
            </a:pPr>
          </a:p>
        </p:txBody>
      </p:sp>
      <p:sp>
        <p:nvSpPr>
          <p:cNvPr id="204" name="Slide Number Placeholder 3"/>
          <p:cNvSpPr txBox="1"/>
          <p:nvPr>
            <p:ph type="sldNum" sz="quarter" idx="4294967295"/>
          </p:nvPr>
        </p:nvSpPr>
        <p:spPr>
          <a:xfrm>
            <a:off x="8412708" y="6446837"/>
            <a:ext cx="167184" cy="156865"/>
          </a:xfrm>
          <a:prstGeom prst="rect">
            <a:avLst/>
          </a:prstGeom>
          <a:extLst>
            <a:ext uri="{C572A759-6A51-4108-AA02-DFA0A04FC94B}">
              <ma14:wrappingTextBoxFlag xmlns:ma14="http://schemas.microsoft.com/office/mac/drawingml/2011/main" val="1"/>
            </a:ext>
          </a:extLst>
        </p:spPr>
        <p:txBody>
          <a:bodyPr lIns="0" tIns="0" rIns="0" bIns="0" anchor="t">
            <a:normAutofit fontScale="100000" lnSpcReduction="0"/>
          </a:bodyPr>
          <a:lstStyle>
            <a:lvl1pPr algn="ctr">
              <a:lnSpc>
                <a:spcPct val="81000"/>
              </a:lnSpc>
              <a:spcBef>
                <a:spcPts val="1000"/>
              </a:spcBef>
              <a:defRPr>
                <a:solidFill>
                  <a:srgbClr val="000000"/>
                </a:solidFill>
              </a:defRPr>
            </a:lvl1pPr>
          </a:lstStyle>
          <a:p>
            <a:pPr/>
            <a:fld id="{86CB4B4D-7CA3-9044-876B-883B54F8677D}" type="slidenum"/>
          </a:p>
        </p:txBody>
      </p:sp>
      <p:pic>
        <p:nvPicPr>
          <p:cNvPr id="205" name="Image" descr="Image"/>
          <p:cNvPicPr>
            <a:picLocks noChangeAspect="1"/>
          </p:cNvPicPr>
          <p:nvPr/>
        </p:nvPicPr>
        <p:blipFill>
          <a:blip r:embed="rId3">
            <a:extLst/>
          </a:blip>
          <a:stretch>
            <a:fillRect/>
          </a:stretch>
        </p:blipFill>
        <p:spPr>
          <a:xfrm>
            <a:off x="3238500" y="1182371"/>
            <a:ext cx="2667000" cy="1890094"/>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Text Placeholder 1"/>
          <p:cNvSpPr txBox="1"/>
          <p:nvPr>
            <p:ph type="body" sz="quarter" idx="1"/>
          </p:nvPr>
        </p:nvSpPr>
        <p:spPr>
          <a:xfrm>
            <a:off x="6477000" y="6705600"/>
            <a:ext cx="2667000" cy="152400"/>
          </a:xfrm>
          <a:prstGeom prst="rect">
            <a:avLst/>
          </a:prstGeom>
        </p:spPr>
        <p:txBody>
          <a:bodyPr lIns="0" tIns="0" rIns="0" bIns="0"/>
          <a:lstStyle/>
          <a:p>
            <a:pPr algn="r">
              <a:lnSpc>
                <a:spcPct val="100000"/>
              </a:lnSpc>
              <a:spcBef>
                <a:spcPts val="0"/>
              </a:spcBef>
              <a:defRPr sz="800">
                <a:solidFill>
                  <a:srgbClr val="FFFFFF"/>
                </a:solidFill>
              </a:defRPr>
            </a:pPr>
          </a:p>
        </p:txBody>
      </p:sp>
      <p:sp>
        <p:nvSpPr>
          <p:cNvPr id="210" name="Rectangle 2"/>
          <p:cNvSpPr txBox="1"/>
          <p:nvPr>
            <p:ph type="title"/>
          </p:nvPr>
        </p:nvSpPr>
        <p:spPr>
          <a:xfrm>
            <a:off x="3581708" y="2233016"/>
            <a:ext cx="4763148" cy="2391968"/>
          </a:xfrm>
          <a:prstGeom prst="rect">
            <a:avLst/>
          </a:prstGeom>
        </p:spPr>
        <p:txBody>
          <a:bodyPr/>
          <a:lstStyle>
            <a:lvl1pPr>
              <a:defRPr>
                <a:solidFill>
                  <a:srgbClr val="000000"/>
                </a:solidFill>
              </a:defRPr>
            </a:lvl1pPr>
          </a:lstStyle>
          <a:p>
            <a:pPr/>
            <a:r>
              <a:t>There is something even more interesting and valuable than trends though…</a:t>
            </a:r>
          </a:p>
        </p:txBody>
      </p:sp>
      <p:pic>
        <p:nvPicPr>
          <p:cNvPr id="211" name="Image" descr="Image"/>
          <p:cNvPicPr>
            <a:picLocks noChangeAspect="1"/>
          </p:cNvPicPr>
          <p:nvPr/>
        </p:nvPicPr>
        <p:blipFill>
          <a:blip r:embed="rId3">
            <a:extLst/>
          </a:blip>
          <a:stretch>
            <a:fillRect/>
          </a:stretch>
        </p:blipFill>
        <p:spPr>
          <a:xfrm>
            <a:off x="799145" y="2336800"/>
            <a:ext cx="2032002" cy="2184400"/>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Rectangle 2"/>
          <p:cNvSpPr txBox="1"/>
          <p:nvPr>
            <p:ph type="title"/>
          </p:nvPr>
        </p:nvSpPr>
        <p:spPr>
          <a:xfrm>
            <a:off x="483823" y="304800"/>
            <a:ext cx="8159823" cy="947738"/>
          </a:xfrm>
          <a:prstGeom prst="rect">
            <a:avLst/>
          </a:prstGeom>
        </p:spPr>
        <p:txBody>
          <a:bodyPr/>
          <a:lstStyle>
            <a:lvl1pPr defTabSz="850391">
              <a:defRPr sz="3600">
                <a:solidFill>
                  <a:srgbClr val="000000"/>
                </a:solidFill>
              </a:defRPr>
            </a:lvl1pPr>
          </a:lstStyle>
          <a:p>
            <a:pPr/>
            <a:r>
              <a:t>Radical Change: when Trends converge</a:t>
            </a:r>
          </a:p>
        </p:txBody>
      </p:sp>
      <p:sp>
        <p:nvSpPr>
          <p:cNvPr id="216" name="Slide Number Placeholder 4"/>
          <p:cNvSpPr txBox="1"/>
          <p:nvPr>
            <p:ph type="sldNum" sz="quarter" idx="4294967295"/>
          </p:nvPr>
        </p:nvSpPr>
        <p:spPr>
          <a:xfrm>
            <a:off x="8241695" y="6406787"/>
            <a:ext cx="273653" cy="264251"/>
          </a:xfrm>
          <a:prstGeom prst="rect">
            <a:avLst/>
          </a:prstGeom>
          <a:extLst>
            <a:ext uri="{C572A759-6A51-4108-AA02-DFA0A04FC94B}">
              <ma14:wrappingTextBoxFlag xmlns:ma14="http://schemas.microsoft.com/office/mac/drawingml/2011/main" val="1"/>
            </a:ext>
          </a:extLst>
        </p:spPr>
        <p:txBody>
          <a:bodyPr/>
          <a:lstStyle>
            <a:lvl1pPr>
              <a:defRPr>
                <a:latin typeface="Arial"/>
                <a:ea typeface="Arial"/>
                <a:cs typeface="Arial"/>
                <a:sym typeface="Arial"/>
              </a:defRPr>
            </a:lvl1pPr>
          </a:lstStyle>
          <a:p>
            <a:pPr/>
            <a:fld id="{86CB4B4D-7CA3-9044-876B-883B54F8677D}" type="slidenum"/>
          </a:p>
        </p:txBody>
      </p:sp>
      <p:pic>
        <p:nvPicPr>
          <p:cNvPr id="217" name="Content Placeholder 2" descr="Content Placeholder 2"/>
          <p:cNvPicPr>
            <a:picLocks noChangeAspect="1"/>
          </p:cNvPicPr>
          <p:nvPr/>
        </p:nvPicPr>
        <p:blipFill>
          <a:blip r:embed="rId3">
            <a:extLst/>
          </a:blip>
          <a:stretch>
            <a:fillRect/>
          </a:stretch>
        </p:blipFill>
        <p:spPr>
          <a:xfrm>
            <a:off x="533400" y="1676400"/>
            <a:ext cx="8146051" cy="4114800"/>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Title 1"/>
          <p:cNvSpPr txBox="1"/>
          <p:nvPr>
            <p:ph type="title"/>
          </p:nvPr>
        </p:nvSpPr>
        <p:spPr>
          <a:xfrm>
            <a:off x="609600" y="1466733"/>
            <a:ext cx="7924800" cy="5027962"/>
          </a:xfrm>
          <a:prstGeom prst="rect">
            <a:avLst/>
          </a:prstGeom>
        </p:spPr>
        <p:txBody>
          <a:bodyPr/>
          <a:lstStyle/>
          <a:p>
            <a:pPr defTabSz="877822">
              <a:defRPr sz="4200">
                <a:solidFill>
                  <a:srgbClr val="000000"/>
                </a:solidFill>
              </a:defRPr>
            </a:pPr>
            <a:r>
              <a:t>Individual trends have relatively minor impact initially. </a:t>
            </a:r>
            <a:br/>
            <a:br/>
            <a:r>
              <a:t>But over time, as multiple trends converge, secondary effects accumulate and we get </a:t>
            </a:r>
            <a:r>
              <a:rPr>
                <a:solidFill>
                  <a:srgbClr val="FF0000"/>
                </a:solidFill>
              </a:rPr>
              <a:t>significant disruption</a:t>
            </a:r>
            <a:r>
              <a:t> at inflection points.</a:t>
            </a:r>
          </a:p>
        </p:txBody>
      </p:sp>
      <p:sp>
        <p:nvSpPr>
          <p:cNvPr id="222"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3" name="Trend Lifecycle Phases"/>
          <p:cNvSpPr txBox="1"/>
          <p:nvPr/>
        </p:nvSpPr>
        <p:spPr>
          <a:xfrm>
            <a:off x="404371" y="238263"/>
            <a:ext cx="5134702" cy="65390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ct val="90000"/>
              </a:lnSpc>
              <a:defRPr sz="4400">
                <a:latin typeface="Calibri Light"/>
                <a:ea typeface="Calibri Light"/>
                <a:cs typeface="Calibri Light"/>
                <a:sym typeface="Calibri Light"/>
              </a:defRPr>
            </a:lvl1pPr>
          </a:lstStyle>
          <a:p>
            <a:pPr/>
            <a:r>
              <a:t>Trend Lifecycle Phases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Rectangle 2"/>
          <p:cNvSpPr txBox="1"/>
          <p:nvPr>
            <p:ph type="title"/>
          </p:nvPr>
        </p:nvSpPr>
        <p:spPr>
          <a:xfrm>
            <a:off x="628650" y="210859"/>
            <a:ext cx="7886700" cy="947738"/>
          </a:xfrm>
          <a:prstGeom prst="rect">
            <a:avLst/>
          </a:prstGeom>
        </p:spPr>
        <p:txBody>
          <a:bodyPr/>
          <a:lstStyle>
            <a:lvl1pPr defTabSz="868680">
              <a:defRPr sz="4100">
                <a:solidFill>
                  <a:srgbClr val="000000"/>
                </a:solidFill>
              </a:defRPr>
            </a:lvl1pPr>
          </a:lstStyle>
          <a:p>
            <a:pPr/>
            <a:r>
              <a:t>The 30 Year Cycle for Inflections</a:t>
            </a:r>
          </a:p>
        </p:txBody>
      </p:sp>
      <p:sp>
        <p:nvSpPr>
          <p:cNvPr id="226" name="Rectangle 3"/>
          <p:cNvSpPr txBox="1"/>
          <p:nvPr>
            <p:ph type="body" sz="half" idx="1"/>
          </p:nvPr>
        </p:nvSpPr>
        <p:spPr>
          <a:xfrm>
            <a:off x="3220591" y="1973223"/>
            <a:ext cx="5771952" cy="3649321"/>
          </a:xfrm>
          <a:prstGeom prst="rect">
            <a:avLst/>
          </a:prstGeom>
        </p:spPr>
        <p:txBody>
          <a:bodyPr/>
          <a:lstStyle/>
          <a:p>
            <a:pPr marL="217170" indent="-217170" defTabSz="868680">
              <a:spcBef>
                <a:spcPts val="900"/>
              </a:spcBef>
              <a:defRPr sz="2600"/>
            </a:pPr>
            <a:r>
              <a:t>Discoveries result in new inventions</a:t>
            </a:r>
          </a:p>
          <a:p>
            <a:pPr lvl="1" marL="651509" indent="-217170" defTabSz="868680">
              <a:spcBef>
                <a:spcPts val="400"/>
              </a:spcBef>
              <a:defRPr sz="2200"/>
            </a:pPr>
            <a:r>
              <a:t>Creates entrepreneurs but little widespread impact </a:t>
            </a:r>
          </a:p>
          <a:p>
            <a:pPr marL="217170" indent="-217170" defTabSz="868680">
              <a:spcBef>
                <a:spcPts val="900"/>
              </a:spcBef>
              <a:defRPr sz="2600"/>
            </a:pPr>
            <a:r>
              <a:t>Ecosystems begin to emerge</a:t>
            </a:r>
          </a:p>
          <a:p>
            <a:pPr marL="217170" indent="-217170" defTabSz="868680">
              <a:spcBef>
                <a:spcPts val="900"/>
              </a:spcBef>
              <a:defRPr sz="2600"/>
            </a:pPr>
            <a:r>
              <a:t>Secondary inventions converge and create new business models</a:t>
            </a:r>
          </a:p>
          <a:p>
            <a:pPr marL="217170" indent="-217170" defTabSz="868680">
              <a:spcBef>
                <a:spcPts val="900"/>
              </a:spcBef>
              <a:defRPr sz="2600"/>
            </a:pPr>
            <a:r>
              <a:t>New business models drive large scale growth</a:t>
            </a:r>
          </a:p>
        </p:txBody>
      </p:sp>
      <p:sp>
        <p:nvSpPr>
          <p:cNvPr id="227" name="Slide Number Placeholder 4"/>
          <p:cNvSpPr txBox="1"/>
          <p:nvPr>
            <p:ph type="sldNum" sz="quarter" idx="4294967295"/>
          </p:nvPr>
        </p:nvSpPr>
        <p:spPr>
          <a:xfrm>
            <a:off x="8241693" y="6406785"/>
            <a:ext cx="273652" cy="264252"/>
          </a:xfrm>
          <a:prstGeom prst="rect">
            <a:avLst/>
          </a:prstGeom>
          <a:extLst>
            <a:ext uri="{C572A759-6A51-4108-AA02-DFA0A04FC94B}">
              <ma14:wrappingTextBoxFlag xmlns:ma14="http://schemas.microsoft.com/office/mac/drawingml/2011/main" val="1"/>
            </a:ext>
          </a:extLst>
        </p:spPr>
        <p:txBody>
          <a:bodyPr/>
          <a:lstStyle>
            <a:lvl1pPr>
              <a:defRPr>
                <a:latin typeface="Arial"/>
                <a:ea typeface="Arial"/>
                <a:cs typeface="Arial"/>
                <a:sym typeface="Arial"/>
              </a:defRPr>
            </a:lvl1pPr>
          </a:lstStyle>
          <a:p>
            <a:pPr/>
            <a:fld id="{86CB4B4D-7CA3-9044-876B-883B54F8677D}" type="slidenum"/>
          </a:p>
        </p:txBody>
      </p:sp>
      <p:pic>
        <p:nvPicPr>
          <p:cNvPr id="228" name="Image" descr="Image"/>
          <p:cNvPicPr>
            <a:picLocks noChangeAspect="1"/>
          </p:cNvPicPr>
          <p:nvPr/>
        </p:nvPicPr>
        <p:blipFill>
          <a:blip r:embed="rId2">
            <a:extLst/>
          </a:blip>
          <a:stretch>
            <a:fillRect/>
          </a:stretch>
        </p:blipFill>
        <p:spPr>
          <a:xfrm>
            <a:off x="330200" y="2281097"/>
            <a:ext cx="2657549" cy="2676806"/>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Rectangle 2"/>
          <p:cNvSpPr txBox="1"/>
          <p:nvPr>
            <p:ph type="title"/>
          </p:nvPr>
        </p:nvSpPr>
        <p:spPr>
          <a:xfrm>
            <a:off x="457200" y="228600"/>
            <a:ext cx="8058150" cy="947738"/>
          </a:xfrm>
          <a:prstGeom prst="rect">
            <a:avLst/>
          </a:prstGeom>
        </p:spPr>
        <p:txBody>
          <a:bodyPr/>
          <a:lstStyle>
            <a:lvl1pPr defTabSz="833383">
              <a:defRPr sz="3528">
                <a:solidFill>
                  <a:srgbClr val="000000"/>
                </a:solidFill>
              </a:defRPr>
            </a:lvl1pPr>
          </a:lstStyle>
          <a:p>
            <a:pPr/>
            <a:r>
              <a:t>Technological Surges over the last 250 Years</a:t>
            </a:r>
          </a:p>
        </p:txBody>
      </p:sp>
      <p:sp>
        <p:nvSpPr>
          <p:cNvPr id="231" name="Slide Number Placeholder 4"/>
          <p:cNvSpPr txBox="1"/>
          <p:nvPr>
            <p:ph type="sldNum" sz="quarter" idx="4294967295"/>
          </p:nvPr>
        </p:nvSpPr>
        <p:spPr>
          <a:xfrm>
            <a:off x="8241693" y="6406785"/>
            <a:ext cx="273652" cy="264252"/>
          </a:xfrm>
          <a:prstGeom prst="rect">
            <a:avLst/>
          </a:prstGeom>
          <a:extLst>
            <a:ext uri="{C572A759-6A51-4108-AA02-DFA0A04FC94B}">
              <ma14:wrappingTextBoxFlag xmlns:ma14="http://schemas.microsoft.com/office/mac/drawingml/2011/main" val="1"/>
            </a:ext>
          </a:extLst>
        </p:spPr>
        <p:txBody>
          <a:bodyPr/>
          <a:lstStyle>
            <a:lvl1pPr>
              <a:defRPr>
                <a:latin typeface="Arial"/>
                <a:ea typeface="Arial"/>
                <a:cs typeface="Arial"/>
                <a:sym typeface="Arial"/>
              </a:defRPr>
            </a:lvl1pPr>
          </a:lstStyle>
          <a:p>
            <a:pPr/>
            <a:fld id="{86CB4B4D-7CA3-9044-876B-883B54F8677D}" type="slidenum"/>
          </a:p>
        </p:txBody>
      </p:sp>
      <p:pic>
        <p:nvPicPr>
          <p:cNvPr id="232" name="The-Deployment-Age.001.png" descr="The-Deployment-Age.001.png"/>
          <p:cNvPicPr>
            <a:picLocks noChangeAspect="1"/>
          </p:cNvPicPr>
          <p:nvPr/>
        </p:nvPicPr>
        <p:blipFill>
          <a:blip r:embed="rId2">
            <a:extLst/>
          </a:blip>
          <a:stretch>
            <a:fillRect/>
          </a:stretch>
        </p:blipFill>
        <p:spPr>
          <a:xfrm>
            <a:off x="457200" y="1329991"/>
            <a:ext cx="8229600" cy="4629151"/>
          </a:xfrm>
          <a:prstGeom prst="rect">
            <a:avLst/>
          </a:prstGeom>
          <a:ln w="12700">
            <a:miter lim="400000"/>
          </a:ln>
        </p:spPr>
      </p:pic>
      <p:sp>
        <p:nvSpPr>
          <p:cNvPr id="233" name="Technological Revolutions and Financial Capital: The Dynamics of Bubbles and Golden Ages - Carlota Perez (2002)"/>
          <p:cNvSpPr txBox="1"/>
          <p:nvPr/>
        </p:nvSpPr>
        <p:spPr>
          <a:xfrm>
            <a:off x="468288" y="6100152"/>
            <a:ext cx="7368106" cy="49174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457200">
              <a:defRPr b="1" sz="1466">
                <a:latin typeface="Arial"/>
                <a:ea typeface="Arial"/>
                <a:cs typeface="Arial"/>
                <a:sym typeface="Arial"/>
              </a:defRPr>
            </a:lvl1pPr>
          </a:lstStyle>
          <a:p>
            <a:pPr/>
            <a:r>
              <a:t>Technological Revolutions and Financial Capital: The Dynamics of Bubbles and Golden Ages - Carlota Perez (2002)</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Rectangle 2"/>
          <p:cNvSpPr txBox="1"/>
          <p:nvPr>
            <p:ph type="title"/>
          </p:nvPr>
        </p:nvSpPr>
        <p:spPr>
          <a:xfrm>
            <a:off x="628650" y="210859"/>
            <a:ext cx="7886700" cy="947738"/>
          </a:xfrm>
          <a:prstGeom prst="rect">
            <a:avLst/>
          </a:prstGeom>
        </p:spPr>
        <p:txBody>
          <a:bodyPr/>
          <a:lstStyle>
            <a:lvl1pPr>
              <a:defRPr>
                <a:solidFill>
                  <a:srgbClr val="000000"/>
                </a:solidFill>
              </a:defRPr>
            </a:lvl1pPr>
          </a:lstStyle>
          <a:p>
            <a:pPr/>
            <a:r>
              <a:t>Inflections - Signs to Look for</a:t>
            </a:r>
          </a:p>
        </p:txBody>
      </p:sp>
      <p:sp>
        <p:nvSpPr>
          <p:cNvPr id="236" name="Rectangle 3"/>
          <p:cNvSpPr txBox="1"/>
          <p:nvPr>
            <p:ph type="body" idx="1"/>
          </p:nvPr>
        </p:nvSpPr>
        <p:spPr>
          <a:xfrm>
            <a:off x="545522" y="1523535"/>
            <a:ext cx="7677151" cy="4648202"/>
          </a:xfrm>
          <a:prstGeom prst="rect">
            <a:avLst/>
          </a:prstGeom>
        </p:spPr>
        <p:txBody>
          <a:bodyPr/>
          <a:lstStyle/>
          <a:p>
            <a:pPr marL="0" indent="-221597" defTabSz="905255">
              <a:spcBef>
                <a:spcPts val="900"/>
              </a:spcBef>
              <a:defRPr sz="2700"/>
            </a:pPr>
            <a:r>
              <a:t>A Lack of Dissenting Opinions </a:t>
            </a:r>
          </a:p>
          <a:p>
            <a:pPr lvl="1" marL="452627" indent="-221597" defTabSz="905255">
              <a:spcBef>
                <a:spcPts val="400"/>
              </a:spcBef>
              <a:defRPr sz="2300"/>
            </a:pPr>
            <a:r>
              <a:t>Everyone is heading in the same direction</a:t>
            </a:r>
          </a:p>
          <a:p>
            <a:pPr lvl="1" marL="452627" indent="-221597" defTabSz="905255">
              <a:spcBef>
                <a:spcPts val="400"/>
              </a:spcBef>
              <a:defRPr sz="2300"/>
            </a:pPr>
            <a:r>
              <a:t>Group Think</a:t>
            </a:r>
          </a:p>
          <a:p>
            <a:pPr lvl="1" marL="452627" indent="-221597" defTabSz="905255">
              <a:spcBef>
                <a:spcPts val="400"/>
              </a:spcBef>
              <a:defRPr sz="2300"/>
            </a:pPr>
            <a:r>
              <a:t>Example: Housing crisis</a:t>
            </a:r>
          </a:p>
          <a:p>
            <a:pPr marL="226313" indent="-226313" defTabSz="905255">
              <a:spcBef>
                <a:spcPts val="900"/>
              </a:spcBef>
              <a:defRPr sz="2700"/>
            </a:pPr>
            <a:r>
              <a:t>Extrapolation of current trends leads to absurd conclusions</a:t>
            </a:r>
          </a:p>
          <a:p>
            <a:pPr lvl="1" marL="678941" indent="-226313" defTabSz="905255">
              <a:spcBef>
                <a:spcPts val="400"/>
              </a:spcBef>
              <a:defRPr sz="2300"/>
            </a:pPr>
            <a:r>
              <a:t>Example: Out of whack evaluation – Internet Bubble</a:t>
            </a:r>
          </a:p>
          <a:p>
            <a:pPr marL="226313" indent="-226313" defTabSz="905255">
              <a:spcBef>
                <a:spcPts val="900"/>
              </a:spcBef>
              <a:defRPr sz="2700"/>
            </a:pPr>
            <a:r>
              <a:t>Vast changes in cost structures</a:t>
            </a:r>
          </a:p>
          <a:p>
            <a:pPr lvl="1" marL="678941" indent="-226313" defTabSz="905255">
              <a:spcBef>
                <a:spcPts val="400"/>
              </a:spcBef>
              <a:defRPr sz="2300"/>
            </a:pPr>
            <a:r>
              <a:t>Example: Newspapers profits are evaporating due drop in cost of distribution dropping to essentially zero</a:t>
            </a:r>
          </a:p>
        </p:txBody>
      </p:sp>
      <p:sp>
        <p:nvSpPr>
          <p:cNvPr id="237" name="Slide Number Placeholder 4"/>
          <p:cNvSpPr txBox="1"/>
          <p:nvPr>
            <p:ph type="sldNum" sz="quarter" idx="4294967295"/>
          </p:nvPr>
        </p:nvSpPr>
        <p:spPr>
          <a:xfrm>
            <a:off x="8241693" y="6406785"/>
            <a:ext cx="273652" cy="264252"/>
          </a:xfrm>
          <a:prstGeom prst="rect">
            <a:avLst/>
          </a:prstGeom>
          <a:extLst>
            <a:ext uri="{C572A759-6A51-4108-AA02-DFA0A04FC94B}">
              <ma14:wrappingTextBoxFlag xmlns:ma14="http://schemas.microsoft.com/office/mac/drawingml/2011/main" val="1"/>
            </a:ext>
          </a:extLst>
        </p:spPr>
        <p:txBody>
          <a:bodyPr/>
          <a:lstStyle>
            <a:lvl1pPr>
              <a:defRPr>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Title 1"/>
          <p:cNvSpPr txBox="1"/>
          <p:nvPr>
            <p:ph type="title"/>
          </p:nvPr>
        </p:nvSpPr>
        <p:spPr>
          <a:xfrm>
            <a:off x="393700" y="215899"/>
            <a:ext cx="7924800" cy="869355"/>
          </a:xfrm>
          <a:prstGeom prst="rect">
            <a:avLst/>
          </a:prstGeom>
        </p:spPr>
        <p:txBody>
          <a:bodyPr/>
          <a:lstStyle>
            <a:lvl1pPr defTabSz="832103">
              <a:defRPr sz="3500">
                <a:solidFill>
                  <a:srgbClr val="000000"/>
                </a:solidFill>
              </a:defRPr>
            </a:lvl1pPr>
          </a:lstStyle>
          <a:p>
            <a:pPr/>
            <a:r>
              <a:t>Are we near an inflection point today?</a:t>
            </a:r>
          </a:p>
        </p:txBody>
      </p:sp>
      <p:sp>
        <p:nvSpPr>
          <p:cNvPr id="240"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1" name="Title 1"/>
          <p:cNvSpPr txBox="1"/>
          <p:nvPr/>
        </p:nvSpPr>
        <p:spPr>
          <a:xfrm>
            <a:off x="3940650" y="2012974"/>
            <a:ext cx="4821974" cy="324931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defTabSz="644651">
              <a:lnSpc>
                <a:spcPct val="90000"/>
              </a:lnSpc>
              <a:defRPr sz="2900">
                <a:latin typeface="Calibri Light"/>
                <a:ea typeface="Calibri Light"/>
                <a:cs typeface="Calibri Light"/>
                <a:sym typeface="Calibri Light"/>
              </a:defRPr>
            </a:pPr>
            <a:r>
              <a:t>Even if we are years away, an inflection in the span of your careers is virtually </a:t>
            </a:r>
            <a:r>
              <a:rPr>
                <a:solidFill>
                  <a:srgbClr val="FF0000"/>
                </a:solidFill>
              </a:rPr>
              <a:t>inevitable</a:t>
            </a:r>
            <a:r>
              <a:t>. </a:t>
            </a:r>
            <a:endParaRPr>
              <a:solidFill>
                <a:srgbClr val="FF0000"/>
              </a:solidFill>
            </a:endParaRPr>
          </a:p>
          <a:p>
            <a:pPr defTabSz="644651">
              <a:lnSpc>
                <a:spcPct val="90000"/>
              </a:lnSpc>
              <a:defRPr sz="2900">
                <a:solidFill>
                  <a:srgbClr val="FF0000"/>
                </a:solidFill>
                <a:latin typeface="Calibri Light"/>
                <a:ea typeface="Calibri Light"/>
                <a:cs typeface="Calibri Light"/>
                <a:sym typeface="Calibri Light"/>
              </a:defRPr>
            </a:pPr>
          </a:p>
          <a:p>
            <a:pPr defTabSz="644651">
              <a:lnSpc>
                <a:spcPct val="90000"/>
              </a:lnSpc>
              <a:defRPr sz="2900">
                <a:latin typeface="Calibri Light"/>
                <a:ea typeface="Calibri Light"/>
                <a:cs typeface="Calibri Light"/>
                <a:sym typeface="Calibri Light"/>
              </a:defRPr>
            </a:pPr>
            <a:r>
              <a:t>So what are the trends that might come together and cause an inflection?</a:t>
            </a:r>
          </a:p>
        </p:txBody>
      </p:sp>
      <p:pic>
        <p:nvPicPr>
          <p:cNvPr id="242" name="Image" descr="Image"/>
          <p:cNvPicPr>
            <a:picLocks noChangeAspect="1"/>
          </p:cNvPicPr>
          <p:nvPr/>
        </p:nvPicPr>
        <p:blipFill>
          <a:blip r:embed="rId3">
            <a:extLst/>
          </a:blip>
          <a:stretch>
            <a:fillRect/>
          </a:stretch>
        </p:blipFill>
        <p:spPr>
          <a:xfrm>
            <a:off x="417289" y="1969203"/>
            <a:ext cx="3246917" cy="3336860"/>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Title 1"/>
          <p:cNvSpPr txBox="1"/>
          <p:nvPr>
            <p:ph type="title"/>
          </p:nvPr>
        </p:nvSpPr>
        <p:spPr>
          <a:xfrm>
            <a:off x="381000" y="304799"/>
            <a:ext cx="7924800" cy="685802"/>
          </a:xfrm>
          <a:prstGeom prst="rect">
            <a:avLst/>
          </a:prstGeom>
        </p:spPr>
        <p:txBody>
          <a:bodyPr/>
          <a:lstStyle>
            <a:lvl1pPr>
              <a:defRPr sz="3900">
                <a:solidFill>
                  <a:srgbClr val="000000"/>
                </a:solidFill>
              </a:defRPr>
            </a:lvl1pPr>
          </a:lstStyle>
          <a:p>
            <a:pPr/>
            <a:r>
              <a:t>Inflection Trend 1</a:t>
            </a:r>
          </a:p>
        </p:txBody>
      </p:sp>
      <p:sp>
        <p:nvSpPr>
          <p:cNvPr id="247"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8" name="Title 1"/>
          <p:cNvSpPr txBox="1"/>
          <p:nvPr/>
        </p:nvSpPr>
        <p:spPr>
          <a:xfrm>
            <a:off x="275221" y="1224073"/>
            <a:ext cx="7985760" cy="10668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defTabSz="790369">
              <a:lnSpc>
                <a:spcPct val="81000"/>
              </a:lnSpc>
              <a:defRPr sz="3038">
                <a:latin typeface="Calibri Light"/>
                <a:ea typeface="Calibri Light"/>
                <a:cs typeface="Calibri Light"/>
                <a:sym typeface="Calibri Light"/>
              </a:defRPr>
            </a:lvl1pPr>
          </a:lstStyle>
          <a:p>
            <a:pPr/>
            <a:r>
              <a:t>New Computing Architectures to Enable Artificial Intelligence, Machine Learning and the Blockchain</a:t>
            </a:r>
          </a:p>
        </p:txBody>
      </p:sp>
      <p:sp>
        <p:nvSpPr>
          <p:cNvPr id="249" name="Rectangle 7"/>
          <p:cNvSpPr txBox="1"/>
          <p:nvPr/>
        </p:nvSpPr>
        <p:spPr>
          <a:xfrm>
            <a:off x="798323" y="2325965"/>
            <a:ext cx="7676836" cy="371735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indent="-223835">
              <a:lnSpc>
                <a:spcPct val="90000"/>
              </a:lnSpc>
              <a:spcBef>
                <a:spcPts val="1000"/>
              </a:spcBef>
              <a:buSzPct val="100000"/>
              <a:buFont typeface="Arial"/>
              <a:buChar char="•"/>
              <a:defRPr sz="2800"/>
            </a:pPr>
            <a:r>
              <a:t>Moore’s law is reaching physical limits</a:t>
            </a:r>
          </a:p>
          <a:p>
            <a:pPr indent="-223835">
              <a:lnSpc>
                <a:spcPct val="90000"/>
              </a:lnSpc>
              <a:spcBef>
                <a:spcPts val="500"/>
              </a:spcBef>
              <a:buSzPct val="100000"/>
              <a:buFont typeface="Arial"/>
              <a:buChar char="•"/>
              <a:defRPr sz="2800"/>
            </a:pPr>
            <a:r>
              <a:t>Quantum Computing is showing promise</a:t>
            </a:r>
          </a:p>
          <a:p>
            <a:pPr lvl="1" marL="457200" indent="-223835">
              <a:lnSpc>
                <a:spcPct val="90000"/>
              </a:lnSpc>
              <a:spcBef>
                <a:spcPts val="500"/>
              </a:spcBef>
              <a:buSzPct val="100000"/>
              <a:buFont typeface="Arial"/>
              <a:buChar char="•"/>
              <a:defRPr sz="2400"/>
            </a:pPr>
            <a:r>
              <a:t>Could massively impact cryptography</a:t>
            </a:r>
          </a:p>
          <a:p>
            <a:pPr indent="-223835">
              <a:lnSpc>
                <a:spcPct val="90000"/>
              </a:lnSpc>
              <a:spcBef>
                <a:spcPts val="500"/>
              </a:spcBef>
              <a:buSzPct val="100000"/>
              <a:buFont typeface="Arial"/>
              <a:buChar char="•"/>
              <a:defRPr sz="2800"/>
            </a:pPr>
            <a:r>
              <a:t>Neuromorphic Architectures </a:t>
            </a:r>
          </a:p>
          <a:p>
            <a:pPr lvl="1" marL="457200" indent="-223835">
              <a:lnSpc>
                <a:spcPct val="90000"/>
              </a:lnSpc>
              <a:spcBef>
                <a:spcPts val="500"/>
              </a:spcBef>
              <a:buSzPct val="100000"/>
              <a:buFont typeface="Arial"/>
              <a:buChar char="•"/>
              <a:defRPr sz="2400"/>
            </a:pPr>
            <a:r>
              <a:t>Evolution of GPUs</a:t>
            </a:r>
          </a:p>
          <a:p>
            <a:pPr lvl="1" marL="457200" indent="-223835">
              <a:lnSpc>
                <a:spcPct val="90000"/>
              </a:lnSpc>
              <a:spcBef>
                <a:spcPts val="500"/>
              </a:spcBef>
              <a:buSzPct val="100000"/>
              <a:buFont typeface="Arial"/>
              <a:buChar char="•"/>
              <a:defRPr sz="2400"/>
            </a:pPr>
            <a:r>
              <a:t>Optimized for Artificial Neural Networks enabling machine learning</a:t>
            </a:r>
          </a:p>
          <a:p>
            <a:pPr indent="-223835">
              <a:lnSpc>
                <a:spcPct val="90000"/>
              </a:lnSpc>
              <a:spcBef>
                <a:spcPts val="500"/>
              </a:spcBef>
              <a:buSzPct val="100000"/>
              <a:buFont typeface="Arial"/>
              <a:buChar char="•"/>
              <a:defRPr sz="2400"/>
            </a:pPr>
            <a:r>
              <a:t>Web 3.0</a:t>
            </a:r>
          </a:p>
          <a:p>
            <a:pPr lvl="1" marL="457200" indent="-223835">
              <a:lnSpc>
                <a:spcPct val="90000"/>
              </a:lnSpc>
              <a:spcBef>
                <a:spcPts val="500"/>
              </a:spcBef>
              <a:buSzPct val="100000"/>
              <a:buFont typeface="Arial"/>
              <a:buChar char="•"/>
              <a:defRPr sz="2400"/>
            </a:pPr>
            <a:r>
              <a:t>IPFS, dfinity, Etherium 2.0, Solana, Polkadot, Cardano etc</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4" name="October 28, 2020 - PayPal Announces support for Crypto-currency Transactions"/>
          <p:cNvSpPr txBox="1"/>
          <p:nvPr/>
        </p:nvSpPr>
        <p:spPr>
          <a:xfrm>
            <a:off x="486146" y="111011"/>
            <a:ext cx="8309510" cy="96974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3100"/>
            </a:lvl1pPr>
          </a:lstStyle>
          <a:p>
            <a:pPr/>
            <a:r>
              <a:t>The quest for quantum-proof encryption just made a leap forward</a:t>
            </a:r>
          </a:p>
        </p:txBody>
      </p:sp>
      <p:sp>
        <p:nvSpPr>
          <p:cNvPr id="255" name="https://www.forbes.com/sites/seansteinsmith/2020/10/28/bitcoin-and-paypal-have-made-headlines-but-what-about-other-crypto-trends/#405ae70b4627"/>
          <p:cNvSpPr txBox="1"/>
          <p:nvPr/>
        </p:nvSpPr>
        <p:spPr>
          <a:xfrm>
            <a:off x="486146" y="6139848"/>
            <a:ext cx="8309510" cy="28079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lvl1pPr>
          </a:lstStyle>
          <a:p>
            <a:pPr/>
            <a:r>
              <a:t>https://www.technologyreview.com/2020/08/03/1005891/search-for-quantum-proof-encryption-computing-nist</a:t>
            </a:r>
          </a:p>
        </p:txBody>
      </p:sp>
      <p:pic>
        <p:nvPicPr>
          <p:cNvPr id="256" name="Picture 9" descr="Picture 9"/>
          <p:cNvPicPr>
            <a:picLocks noChangeAspect="1"/>
          </p:cNvPicPr>
          <p:nvPr/>
        </p:nvPicPr>
        <p:blipFill>
          <a:blip r:embed="rId2">
            <a:extLst/>
          </a:blip>
          <a:stretch>
            <a:fillRect/>
          </a:stretch>
        </p:blipFill>
        <p:spPr>
          <a:xfrm>
            <a:off x="942272" y="1648463"/>
            <a:ext cx="6993013" cy="4418067"/>
          </a:xfrm>
          <a:prstGeom prst="rect">
            <a:avLst/>
          </a:prstGeom>
          <a:ln w="12700">
            <a:miter lim="400000"/>
          </a:ln>
        </p:spPr>
      </p:pic>
      <p:sp>
        <p:nvSpPr>
          <p:cNvPr id="257" name="August 10, 2020 - New Hampshire becomes the first state to all flying cars on public roads"/>
          <p:cNvSpPr txBox="1"/>
          <p:nvPr/>
        </p:nvSpPr>
        <p:spPr>
          <a:xfrm>
            <a:off x="414575" y="1242061"/>
            <a:ext cx="4603991" cy="3330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solidFill>
                  <a:schemeClr val="accent2"/>
                </a:solidFill>
              </a:defRPr>
            </a:pPr>
            <a:r>
              <a:t>August 3, 2020</a:t>
            </a:r>
            <a:r>
              <a:rPr>
                <a:solidFill>
                  <a:srgbClr val="000000"/>
                </a:solidFill>
              </a:rPr>
              <a:t> - MIT Technology Review</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Title 1"/>
          <p:cNvSpPr txBox="1"/>
          <p:nvPr>
            <p:ph type="title"/>
          </p:nvPr>
        </p:nvSpPr>
        <p:spPr>
          <a:xfrm>
            <a:off x="800100" y="242092"/>
            <a:ext cx="7543800" cy="947738"/>
          </a:xfrm>
          <a:prstGeom prst="rect">
            <a:avLst/>
          </a:prstGeom>
        </p:spPr>
        <p:txBody>
          <a:bodyPr/>
          <a:lstStyle>
            <a:lvl1pPr>
              <a:defRPr>
                <a:solidFill>
                  <a:srgbClr val="000000"/>
                </a:solidFill>
              </a:defRPr>
            </a:lvl1pPr>
          </a:lstStyle>
          <a:p>
            <a:pPr/>
            <a:r>
              <a:t>Our world today</a:t>
            </a:r>
          </a:p>
        </p:txBody>
      </p:sp>
      <p:sp>
        <p:nvSpPr>
          <p:cNvPr id="129" name="Slide Number Placeholder 3"/>
          <p:cNvSpPr txBox="1"/>
          <p:nvPr>
            <p:ph type="sldNum" sz="quarter" idx="4294967295"/>
          </p:nvPr>
        </p:nvSpPr>
        <p:spPr>
          <a:xfrm>
            <a:off x="8333972" y="6414764"/>
            <a:ext cx="181379"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30" name="TheWorldToday.jpeg" descr="TheWorldToday.jpeg"/>
          <p:cNvPicPr>
            <a:picLocks noChangeAspect="1"/>
          </p:cNvPicPr>
          <p:nvPr/>
        </p:nvPicPr>
        <p:blipFill>
          <a:blip r:embed="rId3">
            <a:extLst/>
          </a:blip>
          <a:stretch>
            <a:fillRect/>
          </a:stretch>
        </p:blipFill>
        <p:spPr>
          <a:xfrm>
            <a:off x="702509" y="1886972"/>
            <a:ext cx="7738982" cy="4043317"/>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0" name="October 21, 2020 - The Central Bank of the Bahamas launches its national digital currency."/>
          <p:cNvSpPr txBox="1"/>
          <p:nvPr/>
        </p:nvSpPr>
        <p:spPr>
          <a:xfrm>
            <a:off x="473545" y="124516"/>
            <a:ext cx="8337820" cy="96974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3100"/>
            </a:lvl1pPr>
          </a:lstStyle>
          <a:p>
            <a:pPr/>
            <a:r>
              <a:t>Gutting Decades of Architecture to Build a New Kind of Processor</a:t>
            </a:r>
          </a:p>
        </p:txBody>
      </p:sp>
      <p:sp>
        <p:nvSpPr>
          <p:cNvPr id="261" name="https://www.coindesk.com/central-bank-of-bahamas-launches-landmark-sand-dollar-digital-currency"/>
          <p:cNvSpPr txBox="1"/>
          <p:nvPr/>
        </p:nvSpPr>
        <p:spPr>
          <a:xfrm>
            <a:off x="306749" y="6180454"/>
            <a:ext cx="8229601" cy="28079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lvl1pPr>
          </a:lstStyle>
          <a:p>
            <a:pPr/>
            <a:r>
              <a:t>https://www.nextplatform.com/2021/07/12/gutting-decades-of-architecture-to-build-a-new-kind-of-processor/</a:t>
            </a:r>
          </a:p>
        </p:txBody>
      </p:sp>
      <p:sp>
        <p:nvSpPr>
          <p:cNvPr id="262" name="August 10, 2020 - New Hampshire becomes the first state to all flying cars on public roads"/>
          <p:cNvSpPr txBox="1"/>
          <p:nvPr/>
        </p:nvSpPr>
        <p:spPr>
          <a:xfrm>
            <a:off x="414576" y="1255091"/>
            <a:ext cx="3454768" cy="33308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chemeClr val="accent2"/>
                </a:solidFill>
              </a:defRPr>
            </a:lvl1pPr>
          </a:lstStyle>
          <a:p>
            <a:pPr/>
            <a:r>
              <a:t>July 12, 2021 - The Next Platform</a:t>
            </a:r>
          </a:p>
        </p:txBody>
      </p:sp>
      <p:pic>
        <p:nvPicPr>
          <p:cNvPr id="263" name="semiconductor_chip.jpg" descr="semiconductor_chip.jpg"/>
          <p:cNvPicPr>
            <a:picLocks noChangeAspect="1"/>
          </p:cNvPicPr>
          <p:nvPr/>
        </p:nvPicPr>
        <p:blipFill>
          <a:blip r:embed="rId2">
            <a:extLst/>
          </a:blip>
          <a:stretch>
            <a:fillRect/>
          </a:stretch>
        </p:blipFill>
        <p:spPr>
          <a:xfrm>
            <a:off x="288082" y="1980168"/>
            <a:ext cx="8567836" cy="3643409"/>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Title 1"/>
          <p:cNvSpPr txBox="1"/>
          <p:nvPr>
            <p:ph type="title"/>
          </p:nvPr>
        </p:nvSpPr>
        <p:spPr>
          <a:xfrm>
            <a:off x="381000" y="304799"/>
            <a:ext cx="7924800" cy="685802"/>
          </a:xfrm>
          <a:prstGeom prst="rect">
            <a:avLst/>
          </a:prstGeom>
        </p:spPr>
        <p:txBody>
          <a:bodyPr/>
          <a:lstStyle>
            <a:lvl1pPr>
              <a:defRPr sz="3900">
                <a:solidFill>
                  <a:srgbClr val="000000"/>
                </a:solidFill>
              </a:defRPr>
            </a:lvl1pPr>
          </a:lstStyle>
          <a:p>
            <a:pPr/>
            <a:r>
              <a:t>Inflection Trend 2</a:t>
            </a:r>
          </a:p>
        </p:txBody>
      </p:sp>
      <p:sp>
        <p:nvSpPr>
          <p:cNvPr id="266"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7" name="Title 1"/>
          <p:cNvSpPr txBox="1"/>
          <p:nvPr/>
        </p:nvSpPr>
        <p:spPr>
          <a:xfrm>
            <a:off x="426719" y="1250950"/>
            <a:ext cx="7985760" cy="10668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lnSpc>
                <a:spcPct val="90000"/>
              </a:lnSpc>
              <a:defRPr sz="4200">
                <a:latin typeface="Calibri Light"/>
                <a:ea typeface="Calibri Light"/>
                <a:cs typeface="Calibri Light"/>
                <a:sym typeface="Calibri Light"/>
              </a:defRPr>
            </a:lvl1pPr>
          </a:lstStyle>
          <a:p>
            <a:pPr/>
            <a:r>
              <a:t>Synthetic Biology and Genetics</a:t>
            </a:r>
          </a:p>
        </p:txBody>
      </p:sp>
      <p:sp>
        <p:nvSpPr>
          <p:cNvPr id="268" name="Rectangle 7"/>
          <p:cNvSpPr txBox="1"/>
          <p:nvPr/>
        </p:nvSpPr>
        <p:spPr>
          <a:xfrm>
            <a:off x="502920" y="2444369"/>
            <a:ext cx="7680960" cy="257576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indent="-223835">
              <a:lnSpc>
                <a:spcPct val="90000"/>
              </a:lnSpc>
              <a:spcBef>
                <a:spcPts val="1000"/>
              </a:spcBef>
              <a:buSzPct val="100000"/>
              <a:buFont typeface="Arial"/>
              <a:buChar char="•"/>
              <a:defRPr sz="2800"/>
            </a:pPr>
            <a:r>
              <a:t>Human Genome Project completed in 2003</a:t>
            </a:r>
          </a:p>
          <a:p>
            <a:pPr indent="-223835">
              <a:lnSpc>
                <a:spcPct val="90000"/>
              </a:lnSpc>
              <a:spcBef>
                <a:spcPts val="500"/>
              </a:spcBef>
              <a:buSzPct val="100000"/>
              <a:buFont typeface="Arial"/>
              <a:buChar char="•"/>
              <a:defRPr sz="2800"/>
            </a:pPr>
            <a:r>
              <a:t>CRISPR discovered in 2012</a:t>
            </a:r>
          </a:p>
          <a:p>
            <a:pPr lvl="1" marL="457200" indent="-223835">
              <a:lnSpc>
                <a:spcPct val="90000"/>
              </a:lnSpc>
              <a:spcBef>
                <a:spcPts val="500"/>
              </a:spcBef>
              <a:buSzPct val="100000"/>
              <a:buFont typeface="Arial"/>
              <a:buChar char="•"/>
              <a:defRPr sz="2400"/>
            </a:pPr>
            <a:r>
              <a:t>Enables both read and write access to DNA</a:t>
            </a:r>
          </a:p>
          <a:p>
            <a:pPr indent="-223835">
              <a:lnSpc>
                <a:spcPct val="90000"/>
              </a:lnSpc>
              <a:spcBef>
                <a:spcPts val="500"/>
              </a:spcBef>
              <a:buSzPct val="100000"/>
              <a:buFont typeface="Arial"/>
              <a:buChar char="•"/>
              <a:defRPr sz="2800"/>
            </a:pPr>
            <a:r>
              <a:t>Combination with Trend 1 is powerful</a:t>
            </a:r>
          </a:p>
          <a:p>
            <a:pPr lvl="1" marL="457200" indent="-223835">
              <a:lnSpc>
                <a:spcPct val="90000"/>
              </a:lnSpc>
              <a:spcBef>
                <a:spcPts val="500"/>
              </a:spcBef>
              <a:buSzPct val="100000"/>
              <a:buFont typeface="Arial"/>
              <a:buChar char="•"/>
              <a:defRPr sz="2400"/>
            </a:pPr>
            <a:r>
              <a:t>Biologically engineered materials (synthetic fossil fuels)</a:t>
            </a:r>
          </a:p>
          <a:p>
            <a:pPr lvl="1" marL="457200" indent="-223835">
              <a:lnSpc>
                <a:spcPct val="90000"/>
              </a:lnSpc>
              <a:spcBef>
                <a:spcPts val="500"/>
              </a:spcBef>
              <a:buSzPct val="100000"/>
              <a:buFont typeface="Arial"/>
              <a:buChar char="•"/>
              <a:defRPr sz="2400"/>
            </a:pPr>
            <a:r>
              <a:t>DNA based information processing and storage</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1" name="October 12, 2020 - AI Is Throwing Battery Development Into Overdrive"/>
          <p:cNvSpPr txBox="1"/>
          <p:nvPr/>
        </p:nvSpPr>
        <p:spPr>
          <a:xfrm>
            <a:off x="388517" y="111011"/>
            <a:ext cx="8112967" cy="48714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3100"/>
            </a:lvl1pPr>
          </a:lstStyle>
          <a:p>
            <a:pPr/>
            <a:r>
              <a:t>Scientists ‘program’ living bacteria to store data</a:t>
            </a:r>
          </a:p>
        </p:txBody>
      </p:sp>
      <p:sp>
        <p:nvSpPr>
          <p:cNvPr id="272" name="https://www.wired.com/story/ai-is-throwing-battery-development-into-overdrive/?mc_cid=e1216a44ce&amp;mc_eid=75a910d868"/>
          <p:cNvSpPr txBox="1"/>
          <p:nvPr/>
        </p:nvSpPr>
        <p:spPr>
          <a:xfrm>
            <a:off x="448679" y="6333349"/>
            <a:ext cx="7478705" cy="28079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lvl1pPr>
          </a:lstStyle>
          <a:p>
            <a:pPr/>
            <a:r>
              <a:t>https://www.sciencemag.org/news/2021/01/scientists-program-living-bacteria-store-data</a:t>
            </a:r>
          </a:p>
        </p:txBody>
      </p:sp>
      <p:sp>
        <p:nvSpPr>
          <p:cNvPr id="273" name="August 10, 2020 - New Hampshire becomes the first state to all flying cars on public roads"/>
          <p:cNvSpPr txBox="1"/>
          <p:nvPr/>
        </p:nvSpPr>
        <p:spPr>
          <a:xfrm>
            <a:off x="414576" y="1242061"/>
            <a:ext cx="3371209" cy="3330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solidFill>
                  <a:schemeClr val="accent2"/>
                </a:solidFill>
              </a:defRPr>
            </a:pPr>
            <a:r>
              <a:t>January 11, 2021</a:t>
            </a:r>
            <a:r>
              <a:rPr>
                <a:solidFill>
                  <a:srgbClr val="000000"/>
                </a:solidFill>
              </a:rPr>
              <a:t> - Science</a:t>
            </a:r>
          </a:p>
        </p:txBody>
      </p:sp>
      <p:pic>
        <p:nvPicPr>
          <p:cNvPr id="274" name="Image" descr="Image"/>
          <p:cNvPicPr>
            <a:picLocks noChangeAspect="1"/>
          </p:cNvPicPr>
          <p:nvPr/>
        </p:nvPicPr>
        <p:blipFill>
          <a:blip r:embed="rId2">
            <a:extLst/>
          </a:blip>
          <a:stretch>
            <a:fillRect/>
          </a:stretch>
        </p:blipFill>
        <p:spPr>
          <a:xfrm>
            <a:off x="448835" y="1654416"/>
            <a:ext cx="7992331" cy="4521377"/>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7" name="October 12, 2020 - AI Is Throwing Battery Development Into Overdrive"/>
          <p:cNvSpPr txBox="1"/>
          <p:nvPr/>
        </p:nvSpPr>
        <p:spPr>
          <a:xfrm>
            <a:off x="388517" y="111011"/>
            <a:ext cx="8112967" cy="96974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3100"/>
            </a:lvl1pPr>
          </a:lstStyle>
          <a:p>
            <a:pPr/>
            <a:r>
              <a:t>First Molecular Electronics Chip Developed - Realizes 50-Year-Old Goal</a:t>
            </a:r>
          </a:p>
        </p:txBody>
      </p:sp>
      <p:sp>
        <p:nvSpPr>
          <p:cNvPr id="278" name="https://www.wired.com/story/ai-is-throwing-battery-development-into-overdrive/?mc_cid=e1216a44ce&amp;mc_eid=75a910d868"/>
          <p:cNvSpPr txBox="1"/>
          <p:nvPr/>
        </p:nvSpPr>
        <p:spPr>
          <a:xfrm>
            <a:off x="1029181" y="6320205"/>
            <a:ext cx="7326958" cy="28079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lvl1pPr>
          </a:lstStyle>
          <a:p>
            <a:pPr/>
            <a:r>
              <a:t>https://scitechdaily.com/first-molecular-electronics-chip-developed-realizes-50-year-old-goa</a:t>
            </a:r>
          </a:p>
        </p:txBody>
      </p:sp>
      <p:sp>
        <p:nvSpPr>
          <p:cNvPr id="279" name="August 10, 2020 - New Hampshire becomes the first state to all flying cars on public roads"/>
          <p:cNvSpPr txBox="1"/>
          <p:nvPr/>
        </p:nvSpPr>
        <p:spPr>
          <a:xfrm>
            <a:off x="414576" y="1241415"/>
            <a:ext cx="4045133" cy="3330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solidFill>
                  <a:schemeClr val="accent2"/>
                </a:solidFill>
              </a:defRPr>
            </a:pPr>
            <a:r>
              <a:t>January 27, 2022</a:t>
            </a:r>
            <a:r>
              <a:rPr>
                <a:solidFill>
                  <a:srgbClr val="000000"/>
                </a:solidFill>
              </a:rPr>
              <a:t> - SciTech Daily</a:t>
            </a:r>
          </a:p>
        </p:txBody>
      </p:sp>
      <p:pic>
        <p:nvPicPr>
          <p:cNvPr id="280" name="Image" descr="Image"/>
          <p:cNvPicPr>
            <a:picLocks noChangeAspect="1"/>
          </p:cNvPicPr>
          <p:nvPr/>
        </p:nvPicPr>
        <p:blipFill>
          <a:blip r:embed="rId2">
            <a:extLst/>
          </a:blip>
          <a:stretch>
            <a:fillRect/>
          </a:stretch>
        </p:blipFill>
        <p:spPr>
          <a:xfrm>
            <a:off x="1079418" y="1626932"/>
            <a:ext cx="6985164" cy="4654876"/>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Title 1"/>
          <p:cNvSpPr txBox="1"/>
          <p:nvPr>
            <p:ph type="title"/>
          </p:nvPr>
        </p:nvSpPr>
        <p:spPr>
          <a:xfrm>
            <a:off x="381000" y="304799"/>
            <a:ext cx="7924800" cy="685802"/>
          </a:xfrm>
          <a:prstGeom prst="rect">
            <a:avLst/>
          </a:prstGeom>
        </p:spPr>
        <p:txBody>
          <a:bodyPr/>
          <a:lstStyle>
            <a:lvl1pPr>
              <a:defRPr sz="3900">
                <a:solidFill>
                  <a:srgbClr val="000000"/>
                </a:solidFill>
              </a:defRPr>
            </a:lvl1pPr>
          </a:lstStyle>
          <a:p>
            <a:pPr/>
            <a:r>
              <a:t>Inflection Trend 3</a:t>
            </a:r>
          </a:p>
        </p:txBody>
      </p:sp>
      <p:sp>
        <p:nvSpPr>
          <p:cNvPr id="283"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4" name="Title 1"/>
          <p:cNvSpPr txBox="1"/>
          <p:nvPr/>
        </p:nvSpPr>
        <p:spPr>
          <a:xfrm>
            <a:off x="426719" y="1364613"/>
            <a:ext cx="7985760" cy="10668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lnSpc>
                <a:spcPct val="90000"/>
              </a:lnSpc>
              <a:defRPr sz="4200">
                <a:latin typeface="Calibri Light"/>
                <a:ea typeface="Calibri Light"/>
                <a:cs typeface="Calibri Light"/>
                <a:sym typeface="Calibri Light"/>
              </a:defRPr>
            </a:lvl1pPr>
          </a:lstStyle>
          <a:p>
            <a:pPr/>
            <a:r>
              <a:t>Energy Industry Revolution</a:t>
            </a:r>
          </a:p>
        </p:txBody>
      </p:sp>
      <p:sp>
        <p:nvSpPr>
          <p:cNvPr id="285" name="Rectangle 7"/>
          <p:cNvSpPr txBox="1"/>
          <p:nvPr/>
        </p:nvSpPr>
        <p:spPr>
          <a:xfrm>
            <a:off x="626745" y="2289513"/>
            <a:ext cx="7890510" cy="364787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indent="-223835">
              <a:lnSpc>
                <a:spcPct val="90000"/>
              </a:lnSpc>
              <a:spcBef>
                <a:spcPts val="1000"/>
              </a:spcBef>
              <a:buSzPct val="100000"/>
              <a:buFont typeface="Arial"/>
              <a:buChar char="•"/>
              <a:defRPr sz="2800"/>
            </a:pPr>
            <a:r>
              <a:t>Massive Investments are starting to pay off</a:t>
            </a:r>
          </a:p>
          <a:p>
            <a:pPr lvl="1" marL="457200" indent="-223835">
              <a:lnSpc>
                <a:spcPct val="90000"/>
              </a:lnSpc>
              <a:spcBef>
                <a:spcPts val="500"/>
              </a:spcBef>
              <a:buSzPct val="100000"/>
              <a:buFont typeface="Arial"/>
              <a:buChar char="•"/>
              <a:defRPr sz="2400"/>
            </a:pPr>
            <a:r>
              <a:t>Price of solar energy is down 70 % in the last decade</a:t>
            </a:r>
          </a:p>
          <a:p>
            <a:pPr lvl="1" marL="457200" indent="-223835">
              <a:lnSpc>
                <a:spcPct val="90000"/>
              </a:lnSpc>
              <a:spcBef>
                <a:spcPts val="500"/>
              </a:spcBef>
              <a:buSzPct val="100000"/>
              <a:buFont typeface="Arial"/>
              <a:buChar char="•"/>
              <a:defRPr sz="2400"/>
            </a:pPr>
            <a:r>
              <a:t>Wind and solar are now cheaper than coal in North America (World Economic Forum Report)</a:t>
            </a:r>
          </a:p>
          <a:p>
            <a:pPr lvl="1" marL="457200" indent="-223835">
              <a:lnSpc>
                <a:spcPct val="90000"/>
              </a:lnSpc>
              <a:spcBef>
                <a:spcPts val="500"/>
              </a:spcBef>
              <a:buSzPct val="100000"/>
              <a:buFont typeface="Arial"/>
              <a:buChar char="•"/>
              <a:defRPr sz="2400"/>
            </a:pPr>
            <a:r>
              <a:t>Significant impact on developing world</a:t>
            </a:r>
          </a:p>
          <a:p>
            <a:pPr indent="-223835">
              <a:lnSpc>
                <a:spcPct val="90000"/>
              </a:lnSpc>
              <a:spcBef>
                <a:spcPts val="500"/>
              </a:spcBef>
              <a:buSzPct val="100000"/>
              <a:buFont typeface="Arial"/>
              <a:buChar char="•"/>
              <a:defRPr sz="2800"/>
            </a:pPr>
            <a:r>
              <a:t>Combination with Trend 1 is powerful</a:t>
            </a:r>
          </a:p>
          <a:p>
            <a:pPr lvl="1" marL="457200" indent="-223835">
              <a:lnSpc>
                <a:spcPct val="90000"/>
              </a:lnSpc>
              <a:spcBef>
                <a:spcPts val="500"/>
              </a:spcBef>
              <a:buSzPct val="100000"/>
              <a:buFont typeface="Arial"/>
              <a:buChar char="•"/>
              <a:defRPr sz="2400"/>
            </a:pPr>
            <a:r>
              <a:t>Energy Storage (batteries) remains and issue but machine designed materials are showing promise</a:t>
            </a:r>
          </a:p>
          <a:p>
            <a:pPr indent="-223835">
              <a:lnSpc>
                <a:spcPct val="90000"/>
              </a:lnSpc>
              <a:spcBef>
                <a:spcPts val="500"/>
              </a:spcBef>
              <a:buSzPct val="100000"/>
              <a:buFont typeface="Arial"/>
              <a:buChar char="•"/>
              <a:defRPr sz="2800"/>
            </a:pPr>
            <a:r>
              <a:t>Challenges around distribution remain</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88" name="Image" descr="Image"/>
          <p:cNvPicPr>
            <a:picLocks noChangeAspect="1"/>
          </p:cNvPicPr>
          <p:nvPr/>
        </p:nvPicPr>
        <p:blipFill>
          <a:blip r:embed="rId2">
            <a:extLst/>
          </a:blip>
          <a:stretch>
            <a:fillRect/>
          </a:stretch>
        </p:blipFill>
        <p:spPr>
          <a:xfrm>
            <a:off x="0" y="981774"/>
            <a:ext cx="9144000" cy="4894452"/>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1" name="October 12, 2020 - AI Is Throwing Battery Development Into Overdrive"/>
          <p:cNvSpPr txBox="1"/>
          <p:nvPr/>
        </p:nvSpPr>
        <p:spPr>
          <a:xfrm>
            <a:off x="388517" y="111011"/>
            <a:ext cx="8112967" cy="96974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3100"/>
            </a:lvl1pPr>
          </a:lstStyle>
          <a:p>
            <a:pPr/>
            <a:r>
              <a:t>Lithium Ion Batteries Just Made a Big Leap in a Tiny Product</a:t>
            </a:r>
          </a:p>
        </p:txBody>
      </p:sp>
      <p:sp>
        <p:nvSpPr>
          <p:cNvPr id="292" name="https://www.wired.com/story/ai-is-throwing-battery-development-into-overdrive/?mc_cid=e1216a44ce&amp;mc_eid=75a910d868"/>
          <p:cNvSpPr txBox="1"/>
          <p:nvPr/>
        </p:nvSpPr>
        <p:spPr>
          <a:xfrm>
            <a:off x="617378" y="6205774"/>
            <a:ext cx="7655245" cy="50939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lvl1pPr>
          </a:lstStyle>
          <a:p>
            <a:pPr/>
            <a:r>
              <a:t>https://www.technologyreview.com/2021/09/08/1035143/sila-whoop-lithium-ion-battery-fitness-wearable-evs</a:t>
            </a:r>
          </a:p>
        </p:txBody>
      </p:sp>
      <p:sp>
        <p:nvSpPr>
          <p:cNvPr id="293" name="August 10, 2020 - New Hampshire becomes the first state to all flying cars on public roads"/>
          <p:cNvSpPr txBox="1"/>
          <p:nvPr/>
        </p:nvSpPr>
        <p:spPr>
          <a:xfrm>
            <a:off x="414575" y="1275286"/>
            <a:ext cx="4332360" cy="3330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solidFill>
                  <a:schemeClr val="accent2"/>
                </a:solidFill>
              </a:defRPr>
            </a:pPr>
            <a:r>
              <a:t>September 8, 2021</a:t>
            </a:r>
            <a:r>
              <a:rPr>
                <a:solidFill>
                  <a:srgbClr val="000000"/>
                </a:solidFill>
              </a:rPr>
              <a:t> - MIT Technology Review</a:t>
            </a:r>
          </a:p>
        </p:txBody>
      </p:sp>
      <p:pic>
        <p:nvPicPr>
          <p:cNvPr id="294" name="Image" descr="Image"/>
          <p:cNvPicPr>
            <a:picLocks noChangeAspect="1"/>
          </p:cNvPicPr>
          <p:nvPr/>
        </p:nvPicPr>
        <p:blipFill>
          <a:blip r:embed="rId2">
            <a:extLst/>
          </a:blip>
          <a:stretch>
            <a:fillRect/>
          </a:stretch>
        </p:blipFill>
        <p:spPr>
          <a:xfrm>
            <a:off x="617378" y="1694674"/>
            <a:ext cx="7655245" cy="4306076"/>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Title 1"/>
          <p:cNvSpPr txBox="1"/>
          <p:nvPr>
            <p:ph type="title"/>
          </p:nvPr>
        </p:nvSpPr>
        <p:spPr>
          <a:xfrm>
            <a:off x="381000" y="304799"/>
            <a:ext cx="7924800" cy="685802"/>
          </a:xfrm>
          <a:prstGeom prst="rect">
            <a:avLst/>
          </a:prstGeom>
        </p:spPr>
        <p:txBody>
          <a:bodyPr/>
          <a:lstStyle/>
          <a:p>
            <a:pPr>
              <a:defRPr sz="3900">
                <a:solidFill>
                  <a:srgbClr val="000000"/>
                </a:solidFill>
              </a:defRPr>
            </a:pPr>
            <a:r>
              <a:t>Inflection Trends </a:t>
            </a:r>
            <a:r>
              <a:rPr>
                <a:solidFill>
                  <a:schemeClr val="accent2"/>
                </a:solidFill>
              </a:rPr>
              <a:t>Ad Infinitum</a:t>
            </a:r>
            <a:r>
              <a:t> </a:t>
            </a:r>
          </a:p>
        </p:txBody>
      </p:sp>
      <p:sp>
        <p:nvSpPr>
          <p:cNvPr id="297"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8" name="Rectangle 7"/>
          <p:cNvSpPr txBox="1"/>
          <p:nvPr/>
        </p:nvSpPr>
        <p:spPr>
          <a:xfrm>
            <a:off x="1211639" y="2063574"/>
            <a:ext cx="6263522" cy="287159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indent="-223835">
              <a:lnSpc>
                <a:spcPct val="90000"/>
              </a:lnSpc>
              <a:spcBef>
                <a:spcPts val="1000"/>
              </a:spcBef>
              <a:buSzPct val="100000"/>
              <a:buFont typeface="Arial"/>
              <a:buChar char="•"/>
              <a:defRPr sz="2800"/>
            </a:pPr>
            <a:r>
              <a:t> Nanotechnology</a:t>
            </a:r>
          </a:p>
          <a:p>
            <a:pPr indent="-223835">
              <a:lnSpc>
                <a:spcPct val="90000"/>
              </a:lnSpc>
              <a:spcBef>
                <a:spcPts val="1000"/>
              </a:spcBef>
              <a:buSzPct val="100000"/>
              <a:buFont typeface="Arial"/>
              <a:buChar char="•"/>
              <a:defRPr sz="2800"/>
            </a:pPr>
            <a:r>
              <a:t> Robotics</a:t>
            </a:r>
          </a:p>
          <a:p>
            <a:pPr indent="-223835">
              <a:lnSpc>
                <a:spcPct val="90000"/>
              </a:lnSpc>
              <a:spcBef>
                <a:spcPts val="1000"/>
              </a:spcBef>
              <a:buSzPct val="100000"/>
              <a:buFont typeface="Arial"/>
              <a:buChar char="•"/>
              <a:defRPr sz="2800"/>
            </a:pPr>
            <a:r>
              <a:t> Networks and Sensors (5G, IOT etc.)</a:t>
            </a:r>
          </a:p>
          <a:p>
            <a:pPr indent="-223835">
              <a:lnSpc>
                <a:spcPct val="90000"/>
              </a:lnSpc>
              <a:spcBef>
                <a:spcPts val="500"/>
              </a:spcBef>
              <a:buSzPct val="100000"/>
              <a:buFont typeface="Arial"/>
              <a:buChar char="•"/>
              <a:defRPr sz="2800"/>
            </a:pPr>
            <a:r>
              <a:t> 3-D Printing</a:t>
            </a:r>
          </a:p>
          <a:p>
            <a:pPr indent="-223835">
              <a:lnSpc>
                <a:spcPct val="90000"/>
              </a:lnSpc>
              <a:spcBef>
                <a:spcPts val="500"/>
              </a:spcBef>
              <a:buSzPct val="100000"/>
              <a:buFont typeface="Arial"/>
              <a:buChar char="•"/>
              <a:defRPr sz="2800"/>
            </a:pPr>
            <a:r>
              <a:t> Augmented / Virtual Reality</a:t>
            </a:r>
          </a:p>
          <a:p>
            <a:pPr indent="-223835">
              <a:lnSpc>
                <a:spcPct val="90000"/>
              </a:lnSpc>
              <a:spcBef>
                <a:spcPts val="500"/>
              </a:spcBef>
              <a:buSzPct val="100000"/>
              <a:buFont typeface="Arial"/>
              <a:buChar char="•"/>
              <a:defRPr sz="2800"/>
            </a:pPr>
            <a:r>
              <a:t> etc</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Text Placeholder 1"/>
          <p:cNvSpPr txBox="1"/>
          <p:nvPr>
            <p:ph type="body" sz="quarter" idx="1"/>
          </p:nvPr>
        </p:nvSpPr>
        <p:spPr>
          <a:xfrm>
            <a:off x="6477000" y="6705600"/>
            <a:ext cx="2667000" cy="152400"/>
          </a:xfrm>
          <a:prstGeom prst="rect">
            <a:avLst/>
          </a:prstGeom>
        </p:spPr>
        <p:txBody>
          <a:bodyPr lIns="0" tIns="0" rIns="0" bIns="0"/>
          <a:lstStyle/>
          <a:p>
            <a:pPr algn="r">
              <a:lnSpc>
                <a:spcPct val="100000"/>
              </a:lnSpc>
              <a:spcBef>
                <a:spcPts val="0"/>
              </a:spcBef>
              <a:defRPr sz="800">
                <a:solidFill>
                  <a:srgbClr val="FFFFFF"/>
                </a:solidFill>
              </a:defRPr>
            </a:pPr>
          </a:p>
        </p:txBody>
      </p:sp>
      <p:sp>
        <p:nvSpPr>
          <p:cNvPr id="301" name="Rectangle 2"/>
          <p:cNvSpPr txBox="1"/>
          <p:nvPr>
            <p:ph type="title"/>
          </p:nvPr>
        </p:nvSpPr>
        <p:spPr>
          <a:xfrm>
            <a:off x="3569008" y="2233016"/>
            <a:ext cx="4763148" cy="2391968"/>
          </a:xfrm>
          <a:prstGeom prst="rect">
            <a:avLst/>
          </a:prstGeom>
        </p:spPr>
        <p:txBody>
          <a:bodyPr/>
          <a:lstStyle>
            <a:lvl1pPr defTabSz="850391">
              <a:defRPr sz="3300">
                <a:solidFill>
                  <a:srgbClr val="000000"/>
                </a:solidFill>
              </a:defRPr>
            </a:lvl1pPr>
          </a:lstStyle>
          <a:p>
            <a:pPr/>
            <a:r>
              <a:t>There is something even more interesting and valuable than infection points though…</a:t>
            </a:r>
          </a:p>
        </p:txBody>
      </p:sp>
      <p:pic>
        <p:nvPicPr>
          <p:cNvPr id="302" name="Image" descr="Image"/>
          <p:cNvPicPr>
            <a:picLocks noChangeAspect="1"/>
          </p:cNvPicPr>
          <p:nvPr/>
        </p:nvPicPr>
        <p:blipFill>
          <a:blip r:embed="rId3">
            <a:extLst/>
          </a:blip>
          <a:stretch>
            <a:fillRect/>
          </a:stretch>
        </p:blipFill>
        <p:spPr>
          <a:xfrm>
            <a:off x="799145" y="2336800"/>
            <a:ext cx="2032002" cy="2184400"/>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Text Placeholder 1"/>
          <p:cNvSpPr txBox="1"/>
          <p:nvPr>
            <p:ph type="body" sz="quarter" idx="1"/>
          </p:nvPr>
        </p:nvSpPr>
        <p:spPr>
          <a:xfrm>
            <a:off x="6477000" y="6705600"/>
            <a:ext cx="2667000" cy="152400"/>
          </a:xfrm>
          <a:prstGeom prst="rect">
            <a:avLst/>
          </a:prstGeom>
        </p:spPr>
        <p:txBody>
          <a:bodyPr lIns="0" tIns="0" rIns="0" bIns="0"/>
          <a:lstStyle/>
          <a:p>
            <a:pPr algn="r">
              <a:lnSpc>
                <a:spcPct val="100000"/>
              </a:lnSpc>
              <a:spcBef>
                <a:spcPts val="0"/>
              </a:spcBef>
              <a:defRPr sz="800">
                <a:solidFill>
                  <a:srgbClr val="FFFFFF"/>
                </a:solidFill>
              </a:defRPr>
            </a:pPr>
          </a:p>
        </p:txBody>
      </p:sp>
      <p:sp>
        <p:nvSpPr>
          <p:cNvPr id="307" name="Rectangle 2"/>
          <p:cNvSpPr txBox="1"/>
          <p:nvPr>
            <p:ph type="title"/>
          </p:nvPr>
        </p:nvSpPr>
        <p:spPr>
          <a:xfrm>
            <a:off x="3982651" y="1063228"/>
            <a:ext cx="4763148" cy="1790058"/>
          </a:xfrm>
          <a:prstGeom prst="rect">
            <a:avLst/>
          </a:prstGeom>
        </p:spPr>
        <p:txBody>
          <a:bodyPr/>
          <a:lstStyle>
            <a:lvl1pPr>
              <a:defRPr>
                <a:solidFill>
                  <a:srgbClr val="000000"/>
                </a:solidFill>
              </a:defRPr>
            </a:lvl1pPr>
          </a:lstStyle>
          <a:p>
            <a:pPr/>
            <a:r>
              <a:t>Individual inflections disrupt products, services and markets</a:t>
            </a:r>
          </a:p>
        </p:txBody>
      </p:sp>
      <p:sp>
        <p:nvSpPr>
          <p:cNvPr id="308" name="Rectangle 2"/>
          <p:cNvSpPr txBox="1"/>
          <p:nvPr/>
        </p:nvSpPr>
        <p:spPr>
          <a:xfrm>
            <a:off x="3975408" y="3210916"/>
            <a:ext cx="5006234" cy="266715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lnSpc>
                <a:spcPct val="90000"/>
              </a:lnSpc>
              <a:defRPr b="1" i="1" sz="3600">
                <a:latin typeface="Carlito"/>
                <a:ea typeface="Carlito"/>
                <a:cs typeface="Carlito"/>
                <a:sym typeface="Carlito"/>
              </a:defRPr>
            </a:pPr>
            <a:r>
              <a:t>Convergent</a:t>
            </a:r>
            <a:r>
              <a:rPr b="0" i="0">
                <a:latin typeface="Calibri Light"/>
                <a:ea typeface="Calibri Light"/>
                <a:cs typeface="Calibri Light"/>
                <a:sym typeface="Calibri Light"/>
              </a:rPr>
              <a:t> inflections </a:t>
            </a:r>
            <a:r>
              <a:rPr b="0" i="0">
                <a:solidFill>
                  <a:schemeClr val="accent2"/>
                </a:solidFill>
                <a:latin typeface="Calibri Light"/>
                <a:ea typeface="Calibri Light"/>
                <a:cs typeface="Calibri Light"/>
                <a:sym typeface="Calibri Light"/>
              </a:rPr>
              <a:t>wash them away</a:t>
            </a:r>
            <a:r>
              <a:rPr b="0" i="0">
                <a:latin typeface="Calibri Light"/>
                <a:ea typeface="Calibri Light"/>
                <a:cs typeface="Calibri Light"/>
                <a:sym typeface="Calibri Light"/>
              </a:rPr>
              <a:t>, along with the structures that support them</a:t>
            </a:r>
          </a:p>
        </p:txBody>
      </p:sp>
      <p:pic>
        <p:nvPicPr>
          <p:cNvPr id="309" name="Image" descr="Image"/>
          <p:cNvPicPr>
            <a:picLocks noChangeAspect="1"/>
          </p:cNvPicPr>
          <p:nvPr/>
        </p:nvPicPr>
        <p:blipFill>
          <a:blip r:embed="rId3">
            <a:extLst/>
          </a:blip>
          <a:stretch>
            <a:fillRect/>
          </a:stretch>
        </p:blipFill>
        <p:spPr>
          <a:xfrm>
            <a:off x="392124" y="947316"/>
            <a:ext cx="3291653" cy="4963368"/>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Slide Number"/>
          <p:cNvSpPr txBox="1"/>
          <p:nvPr>
            <p:ph type="sldNum" sz="quarter" idx="4294967295"/>
          </p:nvPr>
        </p:nvSpPr>
        <p:spPr>
          <a:xfrm>
            <a:off x="8333972" y="6414764"/>
            <a:ext cx="181379"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35" name="Image" descr="Image"/>
          <p:cNvPicPr>
            <a:picLocks noChangeAspect="1"/>
          </p:cNvPicPr>
          <p:nvPr/>
        </p:nvPicPr>
        <p:blipFill>
          <a:blip r:embed="rId2">
            <a:extLst/>
          </a:blip>
          <a:stretch>
            <a:fillRect/>
          </a:stretch>
        </p:blipFill>
        <p:spPr>
          <a:xfrm>
            <a:off x="0" y="1116271"/>
            <a:ext cx="9144000" cy="4625458"/>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Rectangle 2"/>
          <p:cNvSpPr txBox="1"/>
          <p:nvPr>
            <p:ph type="title"/>
          </p:nvPr>
        </p:nvSpPr>
        <p:spPr>
          <a:xfrm>
            <a:off x="2597506" y="342170"/>
            <a:ext cx="5914432" cy="1409059"/>
          </a:xfrm>
          <a:prstGeom prst="rect">
            <a:avLst/>
          </a:prstGeom>
        </p:spPr>
        <p:txBody>
          <a:bodyPr/>
          <a:lstStyle/>
          <a:p>
            <a:pPr algn="ctr">
              <a:defRPr>
                <a:solidFill>
                  <a:srgbClr val="000000"/>
                </a:solidFill>
              </a:defRPr>
            </a:pPr>
            <a:r>
              <a:t>Cell Phones + 5G = </a:t>
            </a:r>
            <a:r>
              <a:rPr>
                <a:solidFill>
                  <a:schemeClr val="accent1"/>
                </a:solidFill>
              </a:rPr>
              <a:t>Massively  Distributed Computing</a:t>
            </a:r>
          </a:p>
        </p:txBody>
      </p:sp>
      <p:pic>
        <p:nvPicPr>
          <p:cNvPr id="314" name="Image" descr="Image"/>
          <p:cNvPicPr>
            <a:picLocks noChangeAspect="1"/>
          </p:cNvPicPr>
          <p:nvPr/>
        </p:nvPicPr>
        <p:blipFill>
          <a:blip r:embed="rId3">
            <a:extLst/>
          </a:blip>
          <a:stretch>
            <a:fillRect/>
          </a:stretch>
        </p:blipFill>
        <p:spPr>
          <a:xfrm>
            <a:off x="292100" y="2305050"/>
            <a:ext cx="2159000" cy="2247900"/>
          </a:xfrm>
          <a:prstGeom prst="rect">
            <a:avLst/>
          </a:prstGeom>
          <a:ln w="12700">
            <a:miter lim="400000"/>
          </a:ln>
        </p:spPr>
      </p:pic>
      <p:sp>
        <p:nvSpPr>
          <p:cNvPr id="315" name="Rectangle 2"/>
          <p:cNvSpPr txBox="1"/>
          <p:nvPr/>
        </p:nvSpPr>
        <p:spPr>
          <a:xfrm>
            <a:off x="2597506" y="2631403"/>
            <a:ext cx="5914432" cy="140905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lgn="ctr" defTabSz="822958">
              <a:lnSpc>
                <a:spcPct val="81000"/>
              </a:lnSpc>
              <a:defRPr sz="3200">
                <a:solidFill>
                  <a:schemeClr val="accent1"/>
                </a:solidFill>
                <a:latin typeface="Calibri Light"/>
                <a:ea typeface="Calibri Light"/>
                <a:cs typeface="Calibri Light"/>
                <a:sym typeface="Calibri Light"/>
              </a:defRPr>
            </a:pPr>
            <a:r>
              <a:t>Massively Distributed Computing </a:t>
            </a:r>
            <a:r>
              <a:rPr>
                <a:solidFill>
                  <a:srgbClr val="000000"/>
                </a:solidFill>
              </a:rPr>
              <a:t> + AI + Sensors + Quantum  = </a:t>
            </a:r>
            <a:r>
              <a:rPr>
                <a:solidFill>
                  <a:srgbClr val="F19D64"/>
                </a:solidFill>
              </a:rPr>
              <a:t>The Internet of Things</a:t>
            </a:r>
          </a:p>
        </p:txBody>
      </p:sp>
      <p:sp>
        <p:nvSpPr>
          <p:cNvPr id="316" name="Arrow"/>
          <p:cNvSpPr/>
          <p:nvPr/>
        </p:nvSpPr>
        <p:spPr>
          <a:xfrm rot="5400000">
            <a:off x="4942556" y="1676986"/>
            <a:ext cx="884488" cy="838201"/>
          </a:xfrm>
          <a:prstGeom prst="rightArrow">
            <a:avLst>
              <a:gd name="adj1" fmla="val 32000"/>
              <a:gd name="adj2" fmla="val 67534"/>
            </a:avLst>
          </a:prstGeom>
          <a:solidFill>
            <a:srgbClr val="FFFFFF"/>
          </a:solidFill>
          <a:ln w="12700">
            <a:solidFill>
              <a:schemeClr val="accent1"/>
            </a:solidFill>
            <a:miter/>
          </a:ln>
        </p:spPr>
        <p:txBody>
          <a:bodyPr lIns="45718" tIns="45718" rIns="45718" bIns="45718" anchor="ctr"/>
          <a:lstStyle/>
          <a:p>
            <a:pPr/>
          </a:p>
        </p:txBody>
      </p:sp>
      <p:sp>
        <p:nvSpPr>
          <p:cNvPr id="317" name="Rectangle 2"/>
          <p:cNvSpPr txBox="1"/>
          <p:nvPr/>
        </p:nvSpPr>
        <p:spPr>
          <a:xfrm>
            <a:off x="2527631" y="4920634"/>
            <a:ext cx="6054182" cy="119502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lgn="ctr" defTabSz="741979">
              <a:lnSpc>
                <a:spcPct val="81000"/>
              </a:lnSpc>
              <a:defRPr sz="2842">
                <a:solidFill>
                  <a:srgbClr val="F19D64"/>
                </a:solidFill>
                <a:latin typeface="Calibri Light"/>
                <a:ea typeface="Calibri Light"/>
                <a:cs typeface="Calibri Light"/>
                <a:sym typeface="Calibri Light"/>
              </a:defRPr>
            </a:pPr>
            <a:r>
              <a:t>Internet of Things</a:t>
            </a:r>
            <a:r>
              <a:rPr>
                <a:solidFill>
                  <a:srgbClr val="000000"/>
                </a:solidFill>
              </a:rPr>
              <a:t> + MicroPayments + Blockchain (Privacy) = </a:t>
            </a:r>
            <a:r>
              <a:rPr b="1" i="1">
                <a:solidFill>
                  <a:schemeClr val="accent5">
                    <a:satOff val="-3547"/>
                    <a:lumOff val="-10352"/>
                  </a:schemeClr>
                </a:solidFill>
                <a:latin typeface="Carlito"/>
                <a:ea typeface="Carlito"/>
                <a:cs typeface="Carlito"/>
                <a:sym typeface="Carlito"/>
              </a:rPr>
              <a:t>New Digital Economy </a:t>
            </a:r>
          </a:p>
        </p:txBody>
      </p:sp>
      <p:sp>
        <p:nvSpPr>
          <p:cNvPr id="318" name="Arrow"/>
          <p:cNvSpPr/>
          <p:nvPr/>
        </p:nvSpPr>
        <p:spPr>
          <a:xfrm rot="5400000">
            <a:off x="4942556" y="4152355"/>
            <a:ext cx="884488" cy="838203"/>
          </a:xfrm>
          <a:prstGeom prst="rightArrow">
            <a:avLst>
              <a:gd name="adj1" fmla="val 32000"/>
              <a:gd name="adj2" fmla="val 67534"/>
            </a:avLst>
          </a:prstGeom>
          <a:solidFill>
            <a:srgbClr val="FFFFFF"/>
          </a:solidFill>
          <a:ln w="12700">
            <a:solidFill>
              <a:schemeClr val="accent1"/>
            </a:solidFill>
            <a:miter/>
          </a:ln>
        </p:spPr>
        <p:txBody>
          <a:bodyPr lIns="45718" tIns="45718" rIns="45718" bIns="45718" anchor="ctr"/>
          <a:lstStyle/>
          <a:p>
            <a:pP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23" name="0.png" descr="0.png"/>
          <p:cNvPicPr>
            <a:picLocks noChangeAspect="1"/>
          </p:cNvPicPr>
          <p:nvPr/>
        </p:nvPicPr>
        <p:blipFill>
          <a:blip r:embed="rId3">
            <a:extLst/>
          </a:blip>
          <a:stretch>
            <a:fillRect/>
          </a:stretch>
        </p:blipFill>
        <p:spPr>
          <a:xfrm>
            <a:off x="564688" y="2127344"/>
            <a:ext cx="8014623" cy="3349051"/>
          </a:xfrm>
          <a:prstGeom prst="rect">
            <a:avLst/>
          </a:prstGeom>
          <a:ln w="12700">
            <a:miter lim="400000"/>
          </a:ln>
        </p:spPr>
      </p:pic>
      <p:sp>
        <p:nvSpPr>
          <p:cNvPr id="324" name="Evidence of Acceleration"/>
          <p:cNvSpPr txBox="1"/>
          <p:nvPr/>
        </p:nvSpPr>
        <p:spPr>
          <a:xfrm>
            <a:off x="2052497" y="377237"/>
            <a:ext cx="5038999" cy="591722"/>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ct val="90000"/>
              </a:lnSpc>
              <a:defRPr sz="3900">
                <a:latin typeface="Calibri Light"/>
                <a:ea typeface="Calibri Light"/>
                <a:cs typeface="Calibri Light"/>
                <a:sym typeface="Calibri Light"/>
              </a:defRPr>
            </a:lvl1pPr>
          </a:lstStyle>
          <a:p>
            <a:pPr/>
            <a:r>
              <a:t>Evidence of Acceleration</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9" name="October 28, 2020 - PayPal Announces support for Crypto-currency Transactions"/>
          <p:cNvSpPr txBox="1"/>
          <p:nvPr/>
        </p:nvSpPr>
        <p:spPr>
          <a:xfrm>
            <a:off x="348344" y="111011"/>
            <a:ext cx="8447312" cy="96974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3100"/>
            </a:lvl1pPr>
          </a:lstStyle>
          <a:p>
            <a:pPr/>
            <a:r>
              <a:t>Energy Harvesting Card Treats 5G Networks as Power Grids</a:t>
            </a:r>
          </a:p>
        </p:txBody>
      </p:sp>
      <p:sp>
        <p:nvSpPr>
          <p:cNvPr id="330" name="https://www.forbes.com/sites/seansteinsmith/2020/10/28/bitcoin-and-paypal-have-made-headlines-but-what-about-other-crypto-trends/#405ae70b4627"/>
          <p:cNvSpPr txBox="1"/>
          <p:nvPr/>
        </p:nvSpPr>
        <p:spPr>
          <a:xfrm>
            <a:off x="492082" y="6084597"/>
            <a:ext cx="8159836" cy="28079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lvl1pPr>
          </a:lstStyle>
          <a:p>
            <a:pPr/>
            <a:r>
              <a:t>https://newatlas.com/energy/5g-energy-harvesting-wireless-power/?utm_source=tldrnewsletter</a:t>
            </a:r>
          </a:p>
        </p:txBody>
      </p:sp>
      <p:sp>
        <p:nvSpPr>
          <p:cNvPr id="331" name="August 10, 2020 - New Hampshire becomes the first state to all flying cars on public roads"/>
          <p:cNvSpPr txBox="1"/>
          <p:nvPr/>
        </p:nvSpPr>
        <p:spPr>
          <a:xfrm>
            <a:off x="420368" y="1242061"/>
            <a:ext cx="4603990" cy="3330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chemeClr val="accent2"/>
                </a:solidFill>
              </a:defRPr>
            </a:lvl1pPr>
          </a:lstStyle>
          <a:p>
            <a:pPr/>
            <a:r>
              <a:t>March 28, 2021 - New Atlas</a:t>
            </a:r>
          </a:p>
        </p:txBody>
      </p:sp>
      <p:pic>
        <p:nvPicPr>
          <p:cNvPr id="332" name="Image" descr="Image"/>
          <p:cNvPicPr>
            <a:picLocks noChangeAspect="1"/>
          </p:cNvPicPr>
          <p:nvPr/>
        </p:nvPicPr>
        <p:blipFill>
          <a:blip r:embed="rId2">
            <a:extLst/>
          </a:blip>
          <a:stretch>
            <a:fillRect/>
          </a:stretch>
        </p:blipFill>
        <p:spPr>
          <a:xfrm>
            <a:off x="386724" y="1796538"/>
            <a:ext cx="6099998" cy="4066666"/>
          </a:xfrm>
          <a:prstGeom prst="rect">
            <a:avLst/>
          </a:prstGeom>
          <a:ln w="12700">
            <a:miter lim="400000"/>
          </a:ln>
        </p:spPr>
      </p:pic>
      <p:sp>
        <p:nvSpPr>
          <p:cNvPr id="333" name="A team from Georgia Tech has just announced a world-first: a 3D-printed rectifying antenna the size of a playing card that can harvest electromagnetic energy from 5G signals and use it to power devices, turning 5G networks into wireless power grids."/>
          <p:cNvSpPr txBox="1"/>
          <p:nvPr/>
        </p:nvSpPr>
        <p:spPr>
          <a:xfrm>
            <a:off x="6746918" y="2790971"/>
            <a:ext cx="2009378" cy="1691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457200">
              <a:defRPr sz="1200">
                <a:latin typeface="Times Roman"/>
                <a:ea typeface="Times Roman"/>
                <a:cs typeface="Times Roman"/>
                <a:sym typeface="Times Roman"/>
              </a:defRPr>
            </a:lvl1pPr>
          </a:lstStyle>
          <a:p>
            <a:pPr/>
            <a:r>
              <a:t>A team from Georgia Tech has just announced a world-first: a 3D-printed rectifying antenna the size of a playing card that can harvest electromagnetic energy from 5G signals and use it to power devices, turning 5G networks into wireless power grids. </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36" name="October 28, 2020 - PayPal Announces support for Crypto-currency Transactions"/>
          <p:cNvSpPr txBox="1"/>
          <p:nvPr/>
        </p:nvSpPr>
        <p:spPr>
          <a:xfrm>
            <a:off x="388517" y="111011"/>
            <a:ext cx="8112967" cy="96974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3100"/>
            </a:lvl1pPr>
          </a:lstStyle>
          <a:p>
            <a:pPr/>
            <a:r>
              <a:t>How Quantum Computers Can Be Used to Build Quantum Computers</a:t>
            </a:r>
          </a:p>
        </p:txBody>
      </p:sp>
      <p:sp>
        <p:nvSpPr>
          <p:cNvPr id="337" name="https://www.forbes.com/sites/seansteinsmith/2020/10/28/bitcoin-and-paypal-have-made-headlines-but-what-about-other-crypto-trends/#405ae70b4627"/>
          <p:cNvSpPr txBox="1"/>
          <p:nvPr/>
        </p:nvSpPr>
        <p:spPr>
          <a:xfrm>
            <a:off x="476121" y="6243289"/>
            <a:ext cx="7937759" cy="50939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lvl1pPr>
          </a:lstStyle>
          <a:p>
            <a:pPr/>
            <a:r>
              <a:t>https://singularityhub.com/2021/10/04/how-quantum-computers-can-be-used-to-build-better-quantum-computers/</a:t>
            </a:r>
          </a:p>
        </p:txBody>
      </p:sp>
      <p:sp>
        <p:nvSpPr>
          <p:cNvPr id="338" name="August 10, 2020 - New Hampshire becomes the first state to all flying cars on public roads"/>
          <p:cNvSpPr txBox="1"/>
          <p:nvPr/>
        </p:nvSpPr>
        <p:spPr>
          <a:xfrm>
            <a:off x="414576" y="1242061"/>
            <a:ext cx="3468392" cy="3330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chemeClr val="accent2"/>
                </a:solidFill>
              </a:defRPr>
            </a:lvl1pPr>
          </a:lstStyle>
          <a:p>
            <a:pPr/>
            <a:r>
              <a:t>October 4, 2021 - Singularity Hub</a:t>
            </a:r>
          </a:p>
        </p:txBody>
      </p:sp>
      <p:pic>
        <p:nvPicPr>
          <p:cNvPr id="339" name="quantum-computer-3679893_1280.jpg" descr="quantum-computer-3679893_1280.jpg"/>
          <p:cNvPicPr>
            <a:picLocks noChangeAspect="1"/>
          </p:cNvPicPr>
          <p:nvPr/>
        </p:nvPicPr>
        <p:blipFill>
          <a:blip r:embed="rId2">
            <a:extLst/>
          </a:blip>
          <a:stretch>
            <a:fillRect/>
          </a:stretch>
        </p:blipFill>
        <p:spPr>
          <a:xfrm>
            <a:off x="515516" y="1624766"/>
            <a:ext cx="8112968" cy="4565444"/>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2" name="October 28, 2020 - PayPal Announces support for Crypto-currency Transactions"/>
          <p:cNvSpPr txBox="1"/>
          <p:nvPr/>
        </p:nvSpPr>
        <p:spPr>
          <a:xfrm>
            <a:off x="388517" y="111011"/>
            <a:ext cx="8112967" cy="96974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3100"/>
            </a:lvl1pPr>
          </a:lstStyle>
          <a:p>
            <a:pPr/>
            <a:r>
              <a:t>A Nanowire Network That Mimics the Brain Could Inspire new Designs in AI</a:t>
            </a:r>
          </a:p>
        </p:txBody>
      </p:sp>
      <p:sp>
        <p:nvSpPr>
          <p:cNvPr id="343" name="https://www.forbes.com/sites/seansteinsmith/2020/10/28/bitcoin-and-paypal-have-made-headlines-but-what-about-other-crypto-trends/#405ae70b4627"/>
          <p:cNvSpPr txBox="1"/>
          <p:nvPr/>
        </p:nvSpPr>
        <p:spPr>
          <a:xfrm>
            <a:off x="476121" y="6243289"/>
            <a:ext cx="7937759" cy="50939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lvl1pPr>
          </a:lstStyle>
          <a:p>
            <a:pPr/>
            <a:r>
              <a:t>https://singularityhub.com/2021/07/05/a-nanowire-network-that-mimics-the-brain-could-inspire-new-designs-in-ai/</a:t>
            </a:r>
          </a:p>
        </p:txBody>
      </p:sp>
      <p:sp>
        <p:nvSpPr>
          <p:cNvPr id="344" name="August 10, 2020 - New Hampshire becomes the first state to all flying cars on public roads"/>
          <p:cNvSpPr txBox="1"/>
          <p:nvPr/>
        </p:nvSpPr>
        <p:spPr>
          <a:xfrm>
            <a:off x="414576" y="1242061"/>
            <a:ext cx="3468392" cy="3330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chemeClr val="accent2"/>
                </a:solidFill>
              </a:defRPr>
            </a:lvl1pPr>
          </a:lstStyle>
          <a:p>
            <a:pPr/>
            <a:r>
              <a:t>July 5, 2021 - Singularity Hub</a:t>
            </a:r>
          </a:p>
        </p:txBody>
      </p:sp>
      <p:pic>
        <p:nvPicPr>
          <p:cNvPr id="345" name="neurons-1773922_1280-2.jpg" descr="neurons-1773922_1280-2.jpg"/>
          <p:cNvPicPr>
            <a:picLocks noChangeAspect="1"/>
          </p:cNvPicPr>
          <p:nvPr/>
        </p:nvPicPr>
        <p:blipFill>
          <a:blip r:embed="rId2">
            <a:extLst/>
          </a:blip>
          <a:stretch>
            <a:fillRect/>
          </a:stretch>
        </p:blipFill>
        <p:spPr>
          <a:xfrm>
            <a:off x="583908" y="1736449"/>
            <a:ext cx="7722185" cy="4345536"/>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8" name="October 28, 2020 - PayPal Announces support for Crypto-currency Transactions"/>
          <p:cNvSpPr txBox="1"/>
          <p:nvPr/>
        </p:nvSpPr>
        <p:spPr>
          <a:xfrm>
            <a:off x="388517" y="111011"/>
            <a:ext cx="8112967" cy="96974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3100"/>
            </a:lvl1pPr>
          </a:lstStyle>
          <a:p>
            <a:pPr/>
            <a:r>
              <a:t>Associated Press Tap Chainlink to Provide Untamperable News Data</a:t>
            </a:r>
          </a:p>
        </p:txBody>
      </p:sp>
      <p:sp>
        <p:nvSpPr>
          <p:cNvPr id="349" name="https://www.forbes.com/sites/seansteinsmith/2020/10/28/bitcoin-and-paypal-have-made-headlines-but-what-about-other-crypto-trends/#405ae70b4627"/>
          <p:cNvSpPr txBox="1"/>
          <p:nvPr/>
        </p:nvSpPr>
        <p:spPr>
          <a:xfrm>
            <a:off x="545628" y="6243289"/>
            <a:ext cx="7937759" cy="28079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lvl1pPr>
          </a:lstStyle>
          <a:p>
            <a:pPr/>
            <a:r>
              <a:t>https://decrypt.co/83867/associated-press-ap-chainlink-news-data</a:t>
            </a:r>
          </a:p>
        </p:txBody>
      </p:sp>
      <p:sp>
        <p:nvSpPr>
          <p:cNvPr id="350" name="August 10, 2020 - New Hampshire becomes the first state to all flying cars on public roads"/>
          <p:cNvSpPr txBox="1"/>
          <p:nvPr/>
        </p:nvSpPr>
        <p:spPr>
          <a:xfrm>
            <a:off x="414576" y="1242061"/>
            <a:ext cx="3468392" cy="3330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chemeClr val="accent2"/>
                </a:solidFill>
              </a:defRPr>
            </a:lvl1pPr>
          </a:lstStyle>
          <a:p>
            <a:pPr/>
            <a:r>
              <a:t>October 21, 2021 - Decrypt</a:t>
            </a:r>
          </a:p>
        </p:txBody>
      </p:sp>
      <p:pic>
        <p:nvPicPr>
          <p:cNvPr id="351" name="Image" descr="Image"/>
          <p:cNvPicPr>
            <a:picLocks noChangeAspect="1"/>
          </p:cNvPicPr>
          <p:nvPr/>
        </p:nvPicPr>
        <p:blipFill>
          <a:blip r:embed="rId2">
            <a:extLst/>
          </a:blip>
          <a:stretch>
            <a:fillRect/>
          </a:stretch>
        </p:blipFill>
        <p:spPr>
          <a:xfrm>
            <a:off x="736708" y="1628224"/>
            <a:ext cx="7670584" cy="4448727"/>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54" name="October 28, 2020 - PayPal Announces support for Crypto-currency Transactions"/>
          <p:cNvSpPr txBox="1"/>
          <p:nvPr/>
        </p:nvSpPr>
        <p:spPr>
          <a:xfrm>
            <a:off x="388517" y="111011"/>
            <a:ext cx="8112967" cy="85395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700"/>
            </a:lvl1pPr>
          </a:lstStyle>
          <a:p>
            <a:pPr/>
            <a:r>
              <a:t>How to Embed Trust into the Foundations of the Internet</a:t>
            </a:r>
          </a:p>
        </p:txBody>
      </p:sp>
      <p:sp>
        <p:nvSpPr>
          <p:cNvPr id="355" name="https://www.forbes.com/sites/seansteinsmith/2020/10/28/bitcoin-and-paypal-have-made-headlines-but-what-about-other-crypto-trends/#405ae70b4627"/>
          <p:cNvSpPr txBox="1"/>
          <p:nvPr/>
        </p:nvSpPr>
        <p:spPr>
          <a:xfrm>
            <a:off x="545628" y="6243289"/>
            <a:ext cx="7937759" cy="28079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lvl1pPr>
          </a:lstStyle>
          <a:p>
            <a:pPr/>
            <a:r>
              <a:t>https://singularityhub.com/2021/09/19/how-to-embed-trust-into-the-foundations-of-the-internet/</a:t>
            </a:r>
          </a:p>
        </p:txBody>
      </p:sp>
      <p:sp>
        <p:nvSpPr>
          <p:cNvPr id="356" name="August 10, 2020 - New Hampshire becomes the first state to all flying cars on public roads"/>
          <p:cNvSpPr txBox="1"/>
          <p:nvPr/>
        </p:nvSpPr>
        <p:spPr>
          <a:xfrm>
            <a:off x="414576" y="1242061"/>
            <a:ext cx="4098514" cy="3330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chemeClr val="accent2"/>
                </a:solidFill>
              </a:defRPr>
            </a:lvl1pPr>
          </a:lstStyle>
          <a:p>
            <a:pPr/>
            <a:r>
              <a:t>September 19, 2021 - SingularityHub</a:t>
            </a:r>
          </a:p>
        </p:txBody>
      </p:sp>
      <p:pic>
        <p:nvPicPr>
          <p:cNvPr id="357" name="twitter-users-messaging-world-map-1.jpeg" descr="twitter-users-messaging-world-map-1.jpeg"/>
          <p:cNvPicPr>
            <a:picLocks noChangeAspect="1"/>
          </p:cNvPicPr>
          <p:nvPr/>
        </p:nvPicPr>
        <p:blipFill>
          <a:blip r:embed="rId2">
            <a:extLst/>
          </a:blip>
          <a:stretch>
            <a:fillRect/>
          </a:stretch>
        </p:blipFill>
        <p:spPr>
          <a:xfrm>
            <a:off x="646946" y="1715384"/>
            <a:ext cx="7596109" cy="4274590"/>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9"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0" name="October 28, 2020 - PayPal Announces support for Crypto-currency Transactions"/>
          <p:cNvSpPr txBox="1"/>
          <p:nvPr/>
        </p:nvSpPr>
        <p:spPr>
          <a:xfrm>
            <a:off x="417243" y="111011"/>
            <a:ext cx="8309514" cy="96974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3100"/>
            </a:lvl1pPr>
          </a:lstStyle>
          <a:p>
            <a:pPr/>
            <a:r>
              <a:t>Researchers Successfully Store Data Inside DNA of Living Bacteria</a:t>
            </a:r>
          </a:p>
        </p:txBody>
      </p:sp>
      <p:sp>
        <p:nvSpPr>
          <p:cNvPr id="361" name="https://www.forbes.com/sites/seansteinsmith/2020/10/28/bitcoin-and-paypal-have-made-headlines-but-what-about-other-crypto-trends/#405ae70b4627"/>
          <p:cNvSpPr txBox="1"/>
          <p:nvPr/>
        </p:nvSpPr>
        <p:spPr>
          <a:xfrm>
            <a:off x="308014" y="6124699"/>
            <a:ext cx="8527971" cy="50939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lvl1pPr>
          </a:lstStyle>
          <a:p>
            <a:pPr/>
            <a:r>
              <a:t>https://sciencemint.com/researchers-successfully-store-data-inside-dna-of-living-bacteria/?utm_source=tldrnewsletter</a:t>
            </a:r>
          </a:p>
        </p:txBody>
      </p:sp>
      <p:sp>
        <p:nvSpPr>
          <p:cNvPr id="362" name="August 10, 2020 - New Hampshire becomes the first state to all flying cars on public roads"/>
          <p:cNvSpPr txBox="1"/>
          <p:nvPr/>
        </p:nvSpPr>
        <p:spPr>
          <a:xfrm>
            <a:off x="414576" y="1242061"/>
            <a:ext cx="4524124" cy="3330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chemeClr val="accent2"/>
                </a:solidFill>
              </a:defRPr>
            </a:lvl1pPr>
          </a:lstStyle>
          <a:p>
            <a:pPr/>
            <a:r>
              <a:t>January 15, 2021 - Science Mint</a:t>
            </a:r>
          </a:p>
        </p:txBody>
      </p:sp>
      <p:pic>
        <p:nvPicPr>
          <p:cNvPr id="363" name="Image" descr="Image"/>
          <p:cNvPicPr>
            <a:picLocks noChangeAspect="1"/>
          </p:cNvPicPr>
          <p:nvPr/>
        </p:nvPicPr>
        <p:blipFill>
          <a:blip r:embed="rId2">
            <a:extLst/>
          </a:blip>
          <a:stretch>
            <a:fillRect/>
          </a:stretch>
        </p:blipFill>
        <p:spPr>
          <a:xfrm>
            <a:off x="1396837" y="1550786"/>
            <a:ext cx="6118637" cy="4588978"/>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6" name="October 28, 2020 - PayPal Announces support for Crypto-currency Transactions"/>
          <p:cNvSpPr txBox="1"/>
          <p:nvPr/>
        </p:nvSpPr>
        <p:spPr>
          <a:xfrm>
            <a:off x="417243" y="111011"/>
            <a:ext cx="8309514" cy="96974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3100"/>
            </a:lvl1pPr>
          </a:lstStyle>
          <a:p>
            <a:pPr/>
            <a:r>
              <a:t>Microsoft’s New Molecular Controller Makes DNA Writing 1,000 Times Faster</a:t>
            </a:r>
          </a:p>
        </p:txBody>
      </p:sp>
      <p:sp>
        <p:nvSpPr>
          <p:cNvPr id="367" name="https://www.forbes.com/sites/seansteinsmith/2020/10/28/bitcoin-and-paypal-have-made-headlines-but-what-about-other-crypto-trends/#405ae70b4627"/>
          <p:cNvSpPr txBox="1"/>
          <p:nvPr/>
        </p:nvSpPr>
        <p:spPr>
          <a:xfrm>
            <a:off x="308014" y="6029697"/>
            <a:ext cx="8527971" cy="28079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lvl1pPr>
          </a:lstStyle>
          <a:p>
            <a:pPr/>
            <a:r>
              <a:t>https://interestingengineering.com/microsofts-new-molecular-controller-makes-dna-writing-1000-times-faster</a:t>
            </a:r>
          </a:p>
        </p:txBody>
      </p:sp>
      <p:sp>
        <p:nvSpPr>
          <p:cNvPr id="368" name="August 10, 2020 - New Hampshire becomes the first state to all flying cars on public roads"/>
          <p:cNvSpPr txBox="1"/>
          <p:nvPr/>
        </p:nvSpPr>
        <p:spPr>
          <a:xfrm>
            <a:off x="414576" y="1242061"/>
            <a:ext cx="4524124" cy="3330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solidFill>
                  <a:schemeClr val="accent2"/>
                </a:solidFill>
              </a:defRPr>
            </a:pPr>
            <a:r>
              <a:t>December 21, 2021</a:t>
            </a:r>
            <a:r>
              <a:rPr>
                <a:solidFill>
                  <a:srgbClr val="000000"/>
                </a:solidFill>
              </a:rPr>
              <a:t> - Interesting Engineering</a:t>
            </a:r>
          </a:p>
        </p:txBody>
      </p:sp>
      <p:pic>
        <p:nvPicPr>
          <p:cNvPr id="369" name="Image" descr="Image"/>
          <p:cNvPicPr>
            <a:picLocks noChangeAspect="1"/>
          </p:cNvPicPr>
          <p:nvPr/>
        </p:nvPicPr>
        <p:blipFill>
          <a:blip r:embed="rId2">
            <a:extLst/>
          </a:blip>
          <a:stretch>
            <a:fillRect/>
          </a:stretch>
        </p:blipFill>
        <p:spPr>
          <a:xfrm>
            <a:off x="490830" y="1628224"/>
            <a:ext cx="7813297" cy="4378684"/>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2" name="October 28, 2020 - PayPal Announces support for Crypto-currency Transactions"/>
          <p:cNvSpPr txBox="1"/>
          <p:nvPr/>
        </p:nvSpPr>
        <p:spPr>
          <a:xfrm>
            <a:off x="417243" y="111011"/>
            <a:ext cx="8309514" cy="96974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3100"/>
            </a:lvl1pPr>
          </a:lstStyle>
          <a:p>
            <a:pPr/>
            <a:r>
              <a:t>A Massive New Gene Editing Project Out to Crush Alzheimer’s</a:t>
            </a:r>
          </a:p>
        </p:txBody>
      </p:sp>
      <p:sp>
        <p:nvSpPr>
          <p:cNvPr id="373" name="https://www.forbes.com/sites/seansteinsmith/2020/10/28/bitcoin-and-paypal-have-made-headlines-but-what-about-other-crypto-trends/#405ae70b4627"/>
          <p:cNvSpPr txBox="1"/>
          <p:nvPr/>
        </p:nvSpPr>
        <p:spPr>
          <a:xfrm>
            <a:off x="308014" y="6029697"/>
            <a:ext cx="8527971" cy="28079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lvl1pPr>
          </a:lstStyle>
          <a:p>
            <a:pPr/>
            <a:r>
              <a:t>https://singularityhub.com/2021/04/13/a-massive-new-gene-editing-project-is-out-to-crush-alzheimers</a:t>
            </a:r>
          </a:p>
        </p:txBody>
      </p:sp>
      <p:sp>
        <p:nvSpPr>
          <p:cNvPr id="374" name="August 10, 2020 - New Hampshire becomes the first state to all flying cars on public roads"/>
          <p:cNvSpPr txBox="1"/>
          <p:nvPr/>
        </p:nvSpPr>
        <p:spPr>
          <a:xfrm>
            <a:off x="414576" y="1242061"/>
            <a:ext cx="4524124" cy="3330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solidFill>
                  <a:schemeClr val="accent2"/>
                </a:solidFill>
              </a:defRPr>
            </a:pPr>
            <a:r>
              <a:t>April 13, 2021</a:t>
            </a:r>
            <a:r>
              <a:rPr>
                <a:solidFill>
                  <a:srgbClr val="000000"/>
                </a:solidFill>
              </a:rPr>
              <a:t> - SingularityHub</a:t>
            </a:r>
          </a:p>
        </p:txBody>
      </p:sp>
      <p:pic>
        <p:nvPicPr>
          <p:cNvPr id="375" name="Image" descr="Image"/>
          <p:cNvPicPr>
            <a:picLocks noChangeAspect="1"/>
          </p:cNvPicPr>
          <p:nvPr/>
        </p:nvPicPr>
        <p:blipFill>
          <a:blip r:embed="rId2">
            <a:extLst/>
          </a:blip>
          <a:stretch>
            <a:fillRect/>
          </a:stretch>
        </p:blipFill>
        <p:spPr>
          <a:xfrm>
            <a:off x="742854" y="1725409"/>
            <a:ext cx="7658291" cy="3937391"/>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Text Placeholder 1"/>
          <p:cNvSpPr txBox="1"/>
          <p:nvPr>
            <p:ph type="body" sz="quarter" idx="1"/>
          </p:nvPr>
        </p:nvSpPr>
        <p:spPr>
          <a:xfrm>
            <a:off x="6477000" y="6705600"/>
            <a:ext cx="2667000" cy="152400"/>
          </a:xfrm>
          <a:prstGeom prst="rect">
            <a:avLst/>
          </a:prstGeom>
        </p:spPr>
        <p:txBody>
          <a:bodyPr lIns="0" tIns="0" rIns="0" bIns="0"/>
          <a:lstStyle/>
          <a:p>
            <a:pPr algn="r">
              <a:lnSpc>
                <a:spcPct val="100000"/>
              </a:lnSpc>
              <a:spcBef>
                <a:spcPts val="0"/>
              </a:spcBef>
              <a:defRPr sz="800">
                <a:solidFill>
                  <a:srgbClr val="FFFFFF"/>
                </a:solidFill>
              </a:defRPr>
            </a:pPr>
          </a:p>
        </p:txBody>
      </p:sp>
      <p:sp>
        <p:nvSpPr>
          <p:cNvPr id="138" name="Rectangle 2"/>
          <p:cNvSpPr txBox="1"/>
          <p:nvPr>
            <p:ph type="title"/>
          </p:nvPr>
        </p:nvSpPr>
        <p:spPr>
          <a:xfrm>
            <a:off x="3851185" y="1845666"/>
            <a:ext cx="4554392" cy="1751510"/>
          </a:xfrm>
          <a:prstGeom prst="rect">
            <a:avLst/>
          </a:prstGeom>
        </p:spPr>
        <p:txBody>
          <a:bodyPr/>
          <a:lstStyle>
            <a:lvl1pPr>
              <a:defRPr i="1">
                <a:solidFill>
                  <a:srgbClr val="000000"/>
                </a:solidFill>
                <a:latin typeface="Carlito"/>
                <a:ea typeface="Carlito"/>
                <a:cs typeface="Carlito"/>
                <a:sym typeface="Carlito"/>
              </a:defRPr>
            </a:lvl1pPr>
          </a:lstStyle>
          <a:p>
            <a:pPr/>
            <a:r>
              <a:t>“We wanted flying cars, instead we got 140 characters.”</a:t>
            </a:r>
          </a:p>
        </p:txBody>
      </p:sp>
      <p:pic>
        <p:nvPicPr>
          <p:cNvPr id="139" name="Image" descr="Image"/>
          <p:cNvPicPr>
            <a:picLocks noChangeAspect="1"/>
          </p:cNvPicPr>
          <p:nvPr/>
        </p:nvPicPr>
        <p:blipFill>
          <a:blip r:embed="rId3">
            <a:extLst/>
          </a:blip>
          <a:stretch>
            <a:fillRect/>
          </a:stretch>
        </p:blipFill>
        <p:spPr>
          <a:xfrm>
            <a:off x="483543" y="1192352"/>
            <a:ext cx="2988023" cy="4473296"/>
          </a:xfrm>
          <a:prstGeom prst="rect">
            <a:avLst/>
          </a:prstGeom>
          <a:ln w="12700">
            <a:miter lim="400000"/>
          </a:ln>
        </p:spPr>
      </p:pic>
      <p:sp>
        <p:nvSpPr>
          <p:cNvPr id="140" name="Rectangle 2"/>
          <p:cNvSpPr txBox="1"/>
          <p:nvPr/>
        </p:nvSpPr>
        <p:spPr>
          <a:xfrm>
            <a:off x="3905434" y="4066480"/>
            <a:ext cx="4445896" cy="94585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defTabSz="510783">
              <a:lnSpc>
                <a:spcPct val="90000"/>
              </a:lnSpc>
              <a:defRPr b="1" sz="1900">
                <a:latin typeface="Carlito"/>
                <a:ea typeface="Carlito"/>
                <a:cs typeface="Carlito"/>
                <a:sym typeface="Carlito"/>
              </a:defRPr>
            </a:pPr>
            <a:r>
              <a:t>Peter Thiel</a:t>
            </a:r>
            <a:r>
              <a:rPr b="0">
                <a:latin typeface="Calibri Light"/>
                <a:ea typeface="Calibri Light"/>
                <a:cs typeface="Calibri Light"/>
                <a:sym typeface="Calibri Light"/>
              </a:rPr>
              <a:t> - Founder of PayPal. Entrepreneur, Venture Capitalist, Futurist</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8" name="October 28, 2020 - PayPal Announces support for Crypto-currency Transactions"/>
          <p:cNvSpPr txBox="1"/>
          <p:nvPr/>
        </p:nvSpPr>
        <p:spPr>
          <a:xfrm>
            <a:off x="417243" y="111011"/>
            <a:ext cx="8309514" cy="96974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lvl="1">
              <a:defRPr b="1" sz="3100"/>
            </a:pPr>
            <a:r>
              <a:t>This ‘Quantum Memristor’ Could Enable Brain-Like Quantum Computers</a:t>
            </a:r>
          </a:p>
        </p:txBody>
      </p:sp>
      <p:sp>
        <p:nvSpPr>
          <p:cNvPr id="379" name="https://www.forbes.com/sites/seansteinsmith/2020/10/28/bitcoin-and-paypal-have-made-headlines-but-what-about-other-crypto-trends/#405ae70b4627"/>
          <p:cNvSpPr txBox="1"/>
          <p:nvPr/>
        </p:nvSpPr>
        <p:spPr>
          <a:xfrm>
            <a:off x="308014" y="6029697"/>
            <a:ext cx="8527971" cy="28079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lvl1pPr>
          </a:lstStyle>
          <a:p>
            <a:pPr/>
            <a:r>
              <a:t>https://singularityhub.com/2022/04/04/quantum-memristor-could-enable-quantum-neuromorphic-computing/</a:t>
            </a:r>
          </a:p>
        </p:txBody>
      </p:sp>
      <p:sp>
        <p:nvSpPr>
          <p:cNvPr id="380" name="August 10, 2020 - New Hampshire becomes the first state to all flying cars on public roads"/>
          <p:cNvSpPr txBox="1"/>
          <p:nvPr/>
        </p:nvSpPr>
        <p:spPr>
          <a:xfrm>
            <a:off x="414576" y="1236541"/>
            <a:ext cx="4524124" cy="3330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solidFill>
                  <a:schemeClr val="accent2"/>
                </a:solidFill>
              </a:defRPr>
            </a:pPr>
            <a:r>
              <a:t>April 4, 2022</a:t>
            </a:r>
            <a:r>
              <a:rPr>
                <a:solidFill>
                  <a:srgbClr val="000000"/>
                </a:solidFill>
              </a:rPr>
              <a:t> - Singularity Hub</a:t>
            </a:r>
          </a:p>
        </p:txBody>
      </p:sp>
      <p:pic>
        <p:nvPicPr>
          <p:cNvPr id="381" name="Image" descr="Image"/>
          <p:cNvPicPr>
            <a:picLocks noChangeAspect="1"/>
          </p:cNvPicPr>
          <p:nvPr/>
        </p:nvPicPr>
        <p:blipFill>
          <a:blip r:embed="rId2">
            <a:extLst/>
          </a:blip>
          <a:stretch>
            <a:fillRect/>
          </a:stretch>
        </p:blipFill>
        <p:spPr>
          <a:xfrm>
            <a:off x="390597" y="1794314"/>
            <a:ext cx="8362806" cy="3938917"/>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84" name="October 28, 2020 - PayPal Announces support for Crypto-currency Transactions"/>
          <p:cNvSpPr txBox="1"/>
          <p:nvPr/>
        </p:nvSpPr>
        <p:spPr>
          <a:xfrm>
            <a:off x="268466" y="223827"/>
            <a:ext cx="8705523" cy="76076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400"/>
            </a:lvl1pPr>
          </a:lstStyle>
          <a:p>
            <a:pPr/>
            <a:r>
              <a:t>New, reversible CRISPR method can control gene expression while leaving underlying DNA sequence unchanged</a:t>
            </a:r>
          </a:p>
        </p:txBody>
      </p:sp>
      <p:sp>
        <p:nvSpPr>
          <p:cNvPr id="385" name="https://www.forbes.com/sites/seansteinsmith/2020/10/28/bitcoin-and-paypal-have-made-headlines-but-what-about-other-crypto-trends/#405ae70b4627"/>
          <p:cNvSpPr txBox="1"/>
          <p:nvPr/>
        </p:nvSpPr>
        <p:spPr>
          <a:xfrm>
            <a:off x="357242" y="6290953"/>
            <a:ext cx="8527971" cy="28079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lvl1pPr>
          </a:lstStyle>
          <a:p>
            <a:pPr/>
            <a:r>
              <a:t>https://phys.org/news/2021-04-reversible-crispr-method-gene-underlying.html</a:t>
            </a:r>
          </a:p>
        </p:txBody>
      </p:sp>
      <p:sp>
        <p:nvSpPr>
          <p:cNvPr id="386" name="August 10, 2020 - New Hampshire becomes the first state to all flying cars on public roads"/>
          <p:cNvSpPr txBox="1"/>
          <p:nvPr/>
        </p:nvSpPr>
        <p:spPr>
          <a:xfrm>
            <a:off x="414576" y="1242061"/>
            <a:ext cx="4524124" cy="3330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solidFill>
                  <a:schemeClr val="accent2"/>
                </a:solidFill>
              </a:defRPr>
            </a:pPr>
            <a:r>
              <a:t>April 9, 2021</a:t>
            </a:r>
            <a:r>
              <a:rPr>
                <a:solidFill>
                  <a:srgbClr val="000000"/>
                </a:solidFill>
              </a:rPr>
              <a:t> - SingularityHub</a:t>
            </a:r>
          </a:p>
        </p:txBody>
      </p:sp>
      <p:pic>
        <p:nvPicPr>
          <p:cNvPr id="387" name="Image" descr="Image"/>
          <p:cNvPicPr>
            <a:picLocks noChangeAspect="1"/>
          </p:cNvPicPr>
          <p:nvPr/>
        </p:nvPicPr>
        <p:blipFill>
          <a:blip r:embed="rId2">
            <a:extLst/>
          </a:blip>
          <a:stretch>
            <a:fillRect/>
          </a:stretch>
        </p:blipFill>
        <p:spPr>
          <a:xfrm>
            <a:off x="908713" y="1653278"/>
            <a:ext cx="6766931" cy="4499145"/>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Rectangle 2"/>
          <p:cNvSpPr txBox="1"/>
          <p:nvPr>
            <p:ph type="title"/>
          </p:nvPr>
        </p:nvSpPr>
        <p:spPr>
          <a:xfrm>
            <a:off x="2597506" y="342170"/>
            <a:ext cx="5914432" cy="1409059"/>
          </a:xfrm>
          <a:prstGeom prst="rect">
            <a:avLst/>
          </a:prstGeom>
        </p:spPr>
        <p:txBody>
          <a:bodyPr/>
          <a:lstStyle/>
          <a:p>
            <a:pPr algn="ctr">
              <a:defRPr>
                <a:solidFill>
                  <a:srgbClr val="000000"/>
                </a:solidFill>
              </a:defRPr>
            </a:pPr>
            <a:r>
              <a:t>Cell Phones + Solar Power = </a:t>
            </a:r>
            <a:r>
              <a:rPr>
                <a:solidFill>
                  <a:schemeClr val="accent1"/>
                </a:solidFill>
              </a:rPr>
              <a:t>Battery Technology</a:t>
            </a:r>
          </a:p>
        </p:txBody>
      </p:sp>
      <p:pic>
        <p:nvPicPr>
          <p:cNvPr id="390" name="Image" descr="Image"/>
          <p:cNvPicPr>
            <a:picLocks noChangeAspect="1"/>
          </p:cNvPicPr>
          <p:nvPr/>
        </p:nvPicPr>
        <p:blipFill>
          <a:blip r:embed="rId3">
            <a:extLst/>
          </a:blip>
          <a:stretch>
            <a:fillRect/>
          </a:stretch>
        </p:blipFill>
        <p:spPr>
          <a:xfrm>
            <a:off x="292100" y="2305050"/>
            <a:ext cx="2159000" cy="2247900"/>
          </a:xfrm>
          <a:prstGeom prst="rect">
            <a:avLst/>
          </a:prstGeom>
          <a:ln w="12700">
            <a:miter lim="400000"/>
          </a:ln>
        </p:spPr>
      </p:pic>
      <p:sp>
        <p:nvSpPr>
          <p:cNvPr id="391" name="Rectangle 2"/>
          <p:cNvSpPr txBox="1"/>
          <p:nvPr/>
        </p:nvSpPr>
        <p:spPr>
          <a:xfrm>
            <a:off x="2597506" y="2631403"/>
            <a:ext cx="5914432" cy="140905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lgn="ctr" defTabSz="833383">
              <a:lnSpc>
                <a:spcPct val="90000"/>
              </a:lnSpc>
              <a:defRPr sz="3200">
                <a:solidFill>
                  <a:schemeClr val="accent1"/>
                </a:solidFill>
                <a:latin typeface="Calibri Light"/>
                <a:ea typeface="Calibri Light"/>
                <a:cs typeface="Calibri Light"/>
                <a:sym typeface="Calibri Light"/>
              </a:defRPr>
            </a:pPr>
            <a:r>
              <a:t>Battery Technology</a:t>
            </a:r>
            <a:r>
              <a:rPr>
                <a:solidFill>
                  <a:srgbClr val="000000"/>
                </a:solidFill>
              </a:rPr>
              <a:t> + AI + Sensors / Big Data = </a:t>
            </a:r>
            <a:r>
              <a:rPr>
                <a:solidFill>
                  <a:srgbClr val="F19D64"/>
                </a:solidFill>
              </a:rPr>
              <a:t>Machine Learning</a:t>
            </a:r>
          </a:p>
        </p:txBody>
      </p:sp>
      <p:sp>
        <p:nvSpPr>
          <p:cNvPr id="392" name="Arrow"/>
          <p:cNvSpPr/>
          <p:nvPr/>
        </p:nvSpPr>
        <p:spPr>
          <a:xfrm rot="5400000">
            <a:off x="4942556" y="1676986"/>
            <a:ext cx="884488" cy="838201"/>
          </a:xfrm>
          <a:prstGeom prst="rightArrow">
            <a:avLst>
              <a:gd name="adj1" fmla="val 32000"/>
              <a:gd name="adj2" fmla="val 67534"/>
            </a:avLst>
          </a:prstGeom>
          <a:solidFill>
            <a:srgbClr val="FFFFFF"/>
          </a:solidFill>
          <a:ln w="12700">
            <a:solidFill>
              <a:schemeClr val="accent1"/>
            </a:solidFill>
            <a:miter/>
          </a:ln>
        </p:spPr>
        <p:txBody>
          <a:bodyPr lIns="45718" tIns="45718" rIns="45718" bIns="45718" anchor="ctr"/>
          <a:lstStyle/>
          <a:p>
            <a:pPr/>
          </a:p>
        </p:txBody>
      </p:sp>
      <p:sp>
        <p:nvSpPr>
          <p:cNvPr id="393" name="Rectangle 2"/>
          <p:cNvSpPr txBox="1"/>
          <p:nvPr/>
        </p:nvSpPr>
        <p:spPr>
          <a:xfrm>
            <a:off x="2648256" y="5106773"/>
            <a:ext cx="6054182" cy="140905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lgn="ctr" defTabSz="822958">
              <a:lnSpc>
                <a:spcPct val="81000"/>
              </a:lnSpc>
              <a:defRPr sz="3200">
                <a:solidFill>
                  <a:srgbClr val="F19D64"/>
                </a:solidFill>
                <a:latin typeface="Calibri Light"/>
                <a:ea typeface="Calibri Light"/>
                <a:cs typeface="Calibri Light"/>
                <a:sym typeface="Calibri Light"/>
              </a:defRPr>
            </a:pPr>
            <a:r>
              <a:t>Machine Learning</a:t>
            </a:r>
            <a:r>
              <a:rPr>
                <a:solidFill>
                  <a:srgbClr val="000000"/>
                </a:solidFill>
              </a:rPr>
              <a:t> + Materials + 3-D Printing = </a:t>
            </a:r>
            <a:r>
              <a:rPr b="1" i="1">
                <a:solidFill>
                  <a:schemeClr val="accent5">
                    <a:satOff val="-3547"/>
                    <a:lumOff val="-10352"/>
                  </a:schemeClr>
                </a:solidFill>
                <a:latin typeface="Carlito"/>
                <a:ea typeface="Carlito"/>
                <a:cs typeface="Carlito"/>
                <a:sym typeface="Carlito"/>
              </a:rPr>
              <a:t>Transportation transformed</a:t>
            </a:r>
          </a:p>
        </p:txBody>
      </p:sp>
      <p:sp>
        <p:nvSpPr>
          <p:cNvPr id="394" name="Arrow"/>
          <p:cNvSpPr/>
          <p:nvPr/>
        </p:nvSpPr>
        <p:spPr>
          <a:xfrm rot="5400000">
            <a:off x="4942556" y="4152355"/>
            <a:ext cx="884488" cy="838203"/>
          </a:xfrm>
          <a:prstGeom prst="rightArrow">
            <a:avLst>
              <a:gd name="adj1" fmla="val 32000"/>
              <a:gd name="adj2" fmla="val 67534"/>
            </a:avLst>
          </a:prstGeom>
          <a:solidFill>
            <a:srgbClr val="FFFFFF"/>
          </a:solidFill>
          <a:ln w="12700">
            <a:solidFill>
              <a:schemeClr val="accent1"/>
            </a:solidFill>
            <a:miter/>
          </a:ln>
        </p:spPr>
        <p:txBody>
          <a:bodyPr lIns="45718" tIns="45718" rIns="45718" bIns="45718" anchor="ctr"/>
          <a:lstStyle/>
          <a:p>
            <a:pP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9" name="October 21, 2020 - The Central Bank of the Bahamas launches its national digital currency."/>
          <p:cNvSpPr txBox="1"/>
          <p:nvPr/>
        </p:nvSpPr>
        <p:spPr>
          <a:xfrm>
            <a:off x="473545" y="124516"/>
            <a:ext cx="8337820" cy="96974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3100"/>
            </a:lvl1pPr>
          </a:lstStyle>
          <a:p>
            <a:pPr/>
            <a:r>
              <a:t>Simple Crystal Could Help Pave the Way to Full Scale Quantum Computing</a:t>
            </a:r>
          </a:p>
        </p:txBody>
      </p:sp>
      <p:sp>
        <p:nvSpPr>
          <p:cNvPr id="400" name="https://www.coindesk.com/central-bank-of-bahamas-launches-landmark-sand-dollar-digital-currency"/>
          <p:cNvSpPr txBox="1"/>
          <p:nvPr/>
        </p:nvSpPr>
        <p:spPr>
          <a:xfrm>
            <a:off x="306749" y="6180454"/>
            <a:ext cx="8229601" cy="50939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lvl1pPr>
          </a:lstStyle>
          <a:p>
            <a:pPr/>
            <a:r>
              <a:t>https://singularityhub.com/2021/08/19/how-a-simple-crystal-could-help-pave-the-way-to-full-scale-quantum-computing</a:t>
            </a:r>
          </a:p>
        </p:txBody>
      </p:sp>
      <p:sp>
        <p:nvSpPr>
          <p:cNvPr id="401" name="August 10, 2020 - New Hampshire becomes the first state to all flying cars on public roads"/>
          <p:cNvSpPr txBox="1"/>
          <p:nvPr/>
        </p:nvSpPr>
        <p:spPr>
          <a:xfrm>
            <a:off x="414576" y="1255091"/>
            <a:ext cx="3454768" cy="33308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chemeClr val="accent2"/>
                </a:solidFill>
              </a:defRPr>
            </a:lvl1pPr>
          </a:lstStyle>
          <a:p>
            <a:pPr/>
            <a:r>
              <a:t>August 1, 2021 - Singularity Hub</a:t>
            </a:r>
          </a:p>
        </p:txBody>
      </p:sp>
      <p:pic>
        <p:nvPicPr>
          <p:cNvPr id="402" name="quantum-computing-chip-crystal.jpg" descr="quantum-computing-chip-crystal.jpg"/>
          <p:cNvPicPr>
            <a:picLocks noChangeAspect="1"/>
          </p:cNvPicPr>
          <p:nvPr/>
        </p:nvPicPr>
        <p:blipFill>
          <a:blip r:embed="rId2">
            <a:extLst/>
          </a:blip>
          <a:stretch>
            <a:fillRect/>
          </a:stretch>
        </p:blipFill>
        <p:spPr>
          <a:xfrm>
            <a:off x="505981" y="1596227"/>
            <a:ext cx="8132038" cy="4576175"/>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05" name="October 12, 2020 - AI Is Throwing Battery Development Into Overdrive"/>
          <p:cNvSpPr txBox="1"/>
          <p:nvPr/>
        </p:nvSpPr>
        <p:spPr>
          <a:xfrm>
            <a:off x="388517" y="111011"/>
            <a:ext cx="8112967" cy="96974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3100"/>
            </a:lvl1pPr>
          </a:lstStyle>
          <a:p>
            <a:pPr/>
            <a:r>
              <a:t>AI Is Throwing Battery Development Into Overdrive</a:t>
            </a:r>
          </a:p>
        </p:txBody>
      </p:sp>
      <p:sp>
        <p:nvSpPr>
          <p:cNvPr id="406" name="https://www.wired.com/story/ai-is-throwing-battery-development-into-overdrive/?mc_cid=e1216a44ce&amp;mc_eid=75a910d868"/>
          <p:cNvSpPr txBox="1"/>
          <p:nvPr/>
        </p:nvSpPr>
        <p:spPr>
          <a:xfrm>
            <a:off x="644622" y="6327411"/>
            <a:ext cx="6845353" cy="28079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lvl1pPr>
          </a:lstStyle>
          <a:p>
            <a:pPr/>
            <a:r>
              <a:t>https://www.wired.com/story/ai-is-throwing-battery-development-into-overdrive</a:t>
            </a:r>
          </a:p>
        </p:txBody>
      </p:sp>
      <p:pic>
        <p:nvPicPr>
          <p:cNvPr id="407" name="Sec_lithiumion_1159460136.jpg" descr="Sec_lithiumion_1159460136.jpg"/>
          <p:cNvPicPr>
            <a:picLocks noChangeAspect="1"/>
          </p:cNvPicPr>
          <p:nvPr/>
        </p:nvPicPr>
        <p:blipFill>
          <a:blip r:embed="rId2">
            <a:extLst/>
          </a:blip>
          <a:stretch>
            <a:fillRect/>
          </a:stretch>
        </p:blipFill>
        <p:spPr>
          <a:xfrm>
            <a:off x="1353985" y="1719731"/>
            <a:ext cx="6436030" cy="4290684"/>
          </a:xfrm>
          <a:prstGeom prst="rect">
            <a:avLst/>
          </a:prstGeom>
          <a:ln w="12700">
            <a:miter lim="400000"/>
          </a:ln>
        </p:spPr>
      </p:pic>
      <p:sp>
        <p:nvSpPr>
          <p:cNvPr id="408" name="August 10, 2020 - New Hampshire becomes the first state to all flying cars on public roads"/>
          <p:cNvSpPr txBox="1"/>
          <p:nvPr/>
        </p:nvSpPr>
        <p:spPr>
          <a:xfrm>
            <a:off x="414575" y="1275286"/>
            <a:ext cx="2839140" cy="3330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solidFill>
                  <a:schemeClr val="accent2"/>
                </a:solidFill>
              </a:defRPr>
            </a:pPr>
            <a:r>
              <a:t>October 12, 2020</a:t>
            </a:r>
            <a:r>
              <a:rPr>
                <a:solidFill>
                  <a:srgbClr val="000000"/>
                </a:solidFill>
              </a:rPr>
              <a:t> - Wired</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0"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1" name="October 21, 2020 - The Central Bank of the Bahamas launches its national digital currency."/>
          <p:cNvSpPr txBox="1"/>
          <p:nvPr/>
        </p:nvSpPr>
        <p:spPr>
          <a:xfrm>
            <a:off x="473545" y="124516"/>
            <a:ext cx="8337820" cy="96974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3100"/>
            </a:lvl1pPr>
          </a:lstStyle>
          <a:p>
            <a:pPr/>
            <a:r>
              <a:t>Novel lithium-metal batteries will drive the switch to electric cars</a:t>
            </a:r>
          </a:p>
        </p:txBody>
      </p:sp>
      <p:sp>
        <p:nvSpPr>
          <p:cNvPr id="412" name="https://www.coindesk.com/central-bank-of-bahamas-launches-landmark-sand-dollar-digital-currency"/>
          <p:cNvSpPr txBox="1"/>
          <p:nvPr/>
        </p:nvSpPr>
        <p:spPr>
          <a:xfrm>
            <a:off x="527655" y="6180454"/>
            <a:ext cx="7552882" cy="28079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lvl1pPr>
          </a:lstStyle>
          <a:p>
            <a:pPr/>
            <a:r>
              <a:t>https://www.technologyreview.com/2021/02/24/1018102/lithium-metal-batteries-electric-vehicle-car</a:t>
            </a:r>
          </a:p>
        </p:txBody>
      </p:sp>
      <p:sp>
        <p:nvSpPr>
          <p:cNvPr id="413" name="August 10, 2020 - New Hampshire becomes the first state to all flying cars on public roads"/>
          <p:cNvSpPr txBox="1"/>
          <p:nvPr/>
        </p:nvSpPr>
        <p:spPr>
          <a:xfrm>
            <a:off x="414576" y="1255091"/>
            <a:ext cx="5358489" cy="33308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chemeClr val="accent2"/>
                </a:solidFill>
              </a:defRPr>
            </a:lvl1pPr>
          </a:lstStyle>
          <a:p>
            <a:pPr/>
            <a:r>
              <a:t>February 24, 2021 - MIT Technology Review</a:t>
            </a:r>
          </a:p>
        </p:txBody>
      </p:sp>
      <p:pic>
        <p:nvPicPr>
          <p:cNvPr id="414" name="Image" descr="Image"/>
          <p:cNvPicPr>
            <a:picLocks noChangeAspect="1"/>
          </p:cNvPicPr>
          <p:nvPr/>
        </p:nvPicPr>
        <p:blipFill>
          <a:blip r:embed="rId2">
            <a:extLst/>
          </a:blip>
          <a:stretch>
            <a:fillRect/>
          </a:stretch>
        </p:blipFill>
        <p:spPr>
          <a:xfrm>
            <a:off x="814385" y="1749005"/>
            <a:ext cx="6979422" cy="4127328"/>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7" name="October 28, 2020 - Dutch flying car gets permission to drive on European roads"/>
          <p:cNvSpPr txBox="1"/>
          <p:nvPr/>
        </p:nvSpPr>
        <p:spPr>
          <a:xfrm>
            <a:off x="329139" y="99136"/>
            <a:ext cx="8485722" cy="96974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3100"/>
            </a:lvl1pPr>
          </a:lstStyle>
          <a:p>
            <a:pPr/>
            <a:r>
              <a:t>We’re going to need a lot more grid storage. New iron batteries could help.</a:t>
            </a:r>
          </a:p>
        </p:txBody>
      </p:sp>
      <p:sp>
        <p:nvSpPr>
          <p:cNvPr id="418" name="https://www.psychnewsdaily.com/dutch-flying-car-pal-v-gets-permission-to-drive-on-european-roads/"/>
          <p:cNvSpPr txBox="1"/>
          <p:nvPr/>
        </p:nvSpPr>
        <p:spPr>
          <a:xfrm>
            <a:off x="800800" y="6398517"/>
            <a:ext cx="7542400" cy="28079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lvl1pPr>
          </a:lstStyle>
          <a:p>
            <a:pPr/>
            <a:r>
              <a:t>https://www.technologyreview.com/2022/02/23/1046365/grid-storage-iron-batteries-technology</a:t>
            </a:r>
          </a:p>
        </p:txBody>
      </p:sp>
      <p:sp>
        <p:nvSpPr>
          <p:cNvPr id="419" name="There’s a renaissance underway in structural battery research, which aims to build energy storage into the very devices and vehicles they power."/>
          <p:cNvSpPr txBox="1"/>
          <p:nvPr/>
        </p:nvSpPr>
        <p:spPr>
          <a:xfrm>
            <a:off x="412877" y="1520249"/>
            <a:ext cx="8155742" cy="548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457200">
              <a:spcBef>
                <a:spcPts val="1400"/>
              </a:spcBef>
              <a:defRPr b="1" sz="1500">
                <a:latin typeface="Times Roman"/>
                <a:ea typeface="Times Roman"/>
                <a:cs typeface="Times Roman"/>
                <a:sym typeface="Times Roman"/>
              </a:defRPr>
            </a:lvl1pPr>
          </a:lstStyle>
          <a:p>
            <a:pPr/>
            <a:r>
              <a:t>Flow batteries made from iron, salt, and water promise a nontoxic way to store enough clean energy to use with the sun isn’t shining.</a:t>
            </a:r>
          </a:p>
        </p:txBody>
      </p:sp>
      <p:sp>
        <p:nvSpPr>
          <p:cNvPr id="420" name="August 10, 2020 - New Hampshire becomes the first state to all flying cars on public roads"/>
          <p:cNvSpPr txBox="1"/>
          <p:nvPr/>
        </p:nvSpPr>
        <p:spPr>
          <a:xfrm>
            <a:off x="414576" y="1215730"/>
            <a:ext cx="5344458" cy="3330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chemeClr val="accent2"/>
                </a:solidFill>
              </a:defRPr>
            </a:lvl1pPr>
          </a:lstStyle>
          <a:p>
            <a:pPr/>
            <a:r>
              <a:t>February 23, 2022 - MIT Technology Review</a:t>
            </a:r>
          </a:p>
        </p:txBody>
      </p:sp>
      <p:pic>
        <p:nvPicPr>
          <p:cNvPr id="421" name="Image" descr="Image"/>
          <p:cNvPicPr>
            <a:picLocks noChangeAspect="1"/>
          </p:cNvPicPr>
          <p:nvPr/>
        </p:nvPicPr>
        <p:blipFill>
          <a:blip r:embed="rId2">
            <a:extLst/>
          </a:blip>
          <a:stretch>
            <a:fillRect/>
          </a:stretch>
        </p:blipFill>
        <p:spPr>
          <a:xfrm>
            <a:off x="785161" y="2149308"/>
            <a:ext cx="7411175" cy="4168786"/>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3"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24" name="October 12, 2020 - AI Is Throwing Battery Development Into Overdrive"/>
          <p:cNvSpPr txBox="1"/>
          <p:nvPr/>
        </p:nvSpPr>
        <p:spPr>
          <a:xfrm>
            <a:off x="388517" y="111011"/>
            <a:ext cx="8112967" cy="96974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3100"/>
            </a:lvl1pPr>
          </a:lstStyle>
          <a:p>
            <a:pPr/>
            <a:r>
              <a:t>Spooky Action Could Help Boost Quantum Machine Learning</a:t>
            </a:r>
          </a:p>
        </p:txBody>
      </p:sp>
      <p:sp>
        <p:nvSpPr>
          <p:cNvPr id="425" name="https://www.wired.com/story/ai-is-throwing-battery-development-into-overdrive/?mc_cid=e1216a44ce&amp;mc_eid=75a910d868"/>
          <p:cNvSpPr txBox="1"/>
          <p:nvPr/>
        </p:nvSpPr>
        <p:spPr>
          <a:xfrm>
            <a:off x="644622" y="6327411"/>
            <a:ext cx="6845353" cy="28079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lvl1pPr>
          </a:lstStyle>
          <a:p>
            <a:pPr/>
            <a:r>
              <a:t>https://spectrum.ieee.org/quantum-machine-learning</a:t>
            </a:r>
          </a:p>
        </p:txBody>
      </p:sp>
      <p:sp>
        <p:nvSpPr>
          <p:cNvPr id="426" name="August 10, 2020 - New Hampshire becomes the first state to all flying cars on public roads"/>
          <p:cNvSpPr txBox="1"/>
          <p:nvPr/>
        </p:nvSpPr>
        <p:spPr>
          <a:xfrm>
            <a:off x="414575" y="1275286"/>
            <a:ext cx="3112152" cy="3330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solidFill>
                  <a:schemeClr val="accent2"/>
                </a:solidFill>
              </a:defRPr>
            </a:pPr>
            <a:r>
              <a:t>March 7, 2022</a:t>
            </a:r>
            <a:r>
              <a:rPr>
                <a:solidFill>
                  <a:srgbClr val="000000"/>
                </a:solidFill>
              </a:rPr>
              <a:t> - IEEE Spectrum </a:t>
            </a:r>
          </a:p>
        </p:txBody>
      </p:sp>
      <p:pic>
        <p:nvPicPr>
          <p:cNvPr id="427" name="Image" descr="Image"/>
          <p:cNvPicPr>
            <a:picLocks noChangeAspect="1"/>
          </p:cNvPicPr>
          <p:nvPr/>
        </p:nvPicPr>
        <p:blipFill>
          <a:blip r:embed="rId2">
            <a:extLst/>
          </a:blip>
          <a:stretch>
            <a:fillRect/>
          </a:stretch>
        </p:blipFill>
        <p:spPr>
          <a:xfrm>
            <a:off x="392334" y="1802899"/>
            <a:ext cx="8359332" cy="3589102"/>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9"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30" name="October 28, 2020 - Dutch flying car gets permission to drive on European roads"/>
          <p:cNvSpPr txBox="1"/>
          <p:nvPr/>
        </p:nvSpPr>
        <p:spPr>
          <a:xfrm>
            <a:off x="329139" y="99136"/>
            <a:ext cx="8485722" cy="96974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3100"/>
            </a:lvl1pPr>
          </a:lstStyle>
          <a:p>
            <a:pPr/>
            <a:r>
              <a:t>Electric Flying Cars May be Possible with New Batteries</a:t>
            </a:r>
          </a:p>
        </p:txBody>
      </p:sp>
      <p:sp>
        <p:nvSpPr>
          <p:cNvPr id="431" name="https://www.psychnewsdaily.com/dutch-flying-car-pal-v-gets-permission-to-drive-on-european-roads/"/>
          <p:cNvSpPr txBox="1"/>
          <p:nvPr/>
        </p:nvSpPr>
        <p:spPr>
          <a:xfrm>
            <a:off x="902196" y="6332218"/>
            <a:ext cx="7177104" cy="28079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lvl1pPr>
          </a:lstStyle>
          <a:p>
            <a:pPr/>
            <a:r>
              <a:t>https://spectrum.ieee.org/evtol-battery</a:t>
            </a:r>
          </a:p>
        </p:txBody>
      </p:sp>
      <p:sp>
        <p:nvSpPr>
          <p:cNvPr id="432" name="There’s a renaissance underway in structural battery research, which aims to build energy storage into the very devices and vehicles they power."/>
          <p:cNvSpPr txBox="1"/>
          <p:nvPr/>
        </p:nvSpPr>
        <p:spPr>
          <a:xfrm>
            <a:off x="412877" y="1575563"/>
            <a:ext cx="8318246" cy="320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457200">
              <a:spcBef>
                <a:spcPts val="1400"/>
              </a:spcBef>
              <a:defRPr b="1" sz="1500">
                <a:latin typeface="Times Roman"/>
                <a:ea typeface="Times Roman"/>
                <a:cs typeface="Times Roman"/>
                <a:sym typeface="Times Roman"/>
              </a:defRPr>
            </a:lvl1pPr>
          </a:lstStyle>
          <a:p>
            <a:pPr/>
            <a:r>
              <a:t>Lithium-ion cells with nickel foil can handle fast charging and could sustain 80-kilometer flights</a:t>
            </a:r>
          </a:p>
        </p:txBody>
      </p:sp>
      <p:sp>
        <p:nvSpPr>
          <p:cNvPr id="433" name="August 10, 2020 - New Hampshire becomes the first state to all flying cars on public roads"/>
          <p:cNvSpPr txBox="1"/>
          <p:nvPr/>
        </p:nvSpPr>
        <p:spPr>
          <a:xfrm>
            <a:off x="414576" y="1242061"/>
            <a:ext cx="3124899" cy="3330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chemeClr val="accent2"/>
                </a:solidFill>
              </a:defRPr>
            </a:lvl1pPr>
          </a:lstStyle>
          <a:p>
            <a:pPr/>
            <a:r>
              <a:t>June 15, 2021 - IEEE Spectrum</a:t>
            </a:r>
          </a:p>
        </p:txBody>
      </p:sp>
      <p:pic>
        <p:nvPicPr>
          <p:cNvPr id="434" name="Image" descr="Image"/>
          <p:cNvPicPr>
            <a:picLocks noChangeAspect="1"/>
          </p:cNvPicPr>
          <p:nvPr/>
        </p:nvPicPr>
        <p:blipFill>
          <a:blip r:embed="rId2">
            <a:extLst/>
          </a:blip>
          <a:stretch>
            <a:fillRect/>
          </a:stretch>
        </p:blipFill>
        <p:spPr>
          <a:xfrm>
            <a:off x="1441636" y="1874762"/>
            <a:ext cx="5848851" cy="4386639"/>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6"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37" name="October 28, 2020 - Dutch flying car gets permission to drive on European roads"/>
          <p:cNvSpPr txBox="1"/>
          <p:nvPr/>
        </p:nvSpPr>
        <p:spPr>
          <a:xfrm>
            <a:off x="329139" y="99136"/>
            <a:ext cx="8485722" cy="96974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3100"/>
            </a:lvl1pPr>
          </a:lstStyle>
          <a:p>
            <a:pPr/>
            <a:r>
              <a:t>This Chemist is Reimagining the Discovery of Materials Using AI and Automation</a:t>
            </a:r>
          </a:p>
        </p:txBody>
      </p:sp>
      <p:sp>
        <p:nvSpPr>
          <p:cNvPr id="438" name="https://www.psychnewsdaily.com/dutch-flying-car-pal-v-gets-permission-to-drive-on-european-roads/"/>
          <p:cNvSpPr txBox="1"/>
          <p:nvPr/>
        </p:nvSpPr>
        <p:spPr>
          <a:xfrm>
            <a:off x="456973" y="6332218"/>
            <a:ext cx="7622327" cy="28079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lvl1pPr>
          </a:lstStyle>
          <a:p>
            <a:pPr/>
            <a:r>
              <a:t>https://www.technologyreview.com/2021/10/27/1037114/materials-discovery-ai-chemistry-computing</a:t>
            </a:r>
          </a:p>
        </p:txBody>
      </p:sp>
      <p:sp>
        <p:nvSpPr>
          <p:cNvPr id="439" name="There’s a renaissance underway in structural battery research, which aims to build energy storage into the very devices and vehicles they power."/>
          <p:cNvSpPr txBox="1"/>
          <p:nvPr/>
        </p:nvSpPr>
        <p:spPr>
          <a:xfrm>
            <a:off x="412877" y="1520249"/>
            <a:ext cx="8155742" cy="548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457200">
              <a:spcBef>
                <a:spcPts val="1400"/>
              </a:spcBef>
              <a:defRPr b="1" sz="1500">
                <a:latin typeface="Times Roman"/>
                <a:ea typeface="Times Roman"/>
                <a:cs typeface="Times Roman"/>
                <a:sym typeface="Times Roman"/>
              </a:defRPr>
            </a:lvl1pPr>
          </a:lstStyle>
          <a:p>
            <a:pPr/>
            <a:r>
              <a:t>Alan Aspuru-Guzik is using AI, robots, and even quantum computing to create the new materials we will need fight climate change.</a:t>
            </a:r>
          </a:p>
        </p:txBody>
      </p:sp>
      <p:sp>
        <p:nvSpPr>
          <p:cNvPr id="440" name="August 10, 2020 - New Hampshire becomes the first state to all flying cars on public roads"/>
          <p:cNvSpPr txBox="1"/>
          <p:nvPr/>
        </p:nvSpPr>
        <p:spPr>
          <a:xfrm>
            <a:off x="414576" y="1215730"/>
            <a:ext cx="4172746" cy="3330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chemeClr val="accent2"/>
                </a:solidFill>
              </a:defRPr>
            </a:lvl1pPr>
          </a:lstStyle>
          <a:p>
            <a:pPr/>
            <a:r>
              <a:t>October 27, 2021 - MIT Technology Review</a:t>
            </a:r>
          </a:p>
        </p:txBody>
      </p:sp>
      <p:pic>
        <p:nvPicPr>
          <p:cNvPr id="441" name="Image" descr="Image"/>
          <p:cNvPicPr>
            <a:picLocks noChangeAspect="1"/>
          </p:cNvPicPr>
          <p:nvPr/>
        </p:nvPicPr>
        <p:blipFill>
          <a:blip r:embed="rId2">
            <a:extLst/>
          </a:blip>
          <a:stretch>
            <a:fillRect/>
          </a:stretch>
        </p:blipFill>
        <p:spPr>
          <a:xfrm>
            <a:off x="820944" y="2146351"/>
            <a:ext cx="7339608" cy="4004142"/>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Rectangle 2"/>
          <p:cNvSpPr txBox="1"/>
          <p:nvPr/>
        </p:nvSpPr>
        <p:spPr>
          <a:xfrm>
            <a:off x="931544" y="6103737"/>
            <a:ext cx="7576457" cy="59315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defTabSz="521208">
              <a:lnSpc>
                <a:spcPct val="90000"/>
              </a:lnSpc>
              <a:defRPr b="1" sz="2000">
                <a:latin typeface="Carlito"/>
                <a:ea typeface="Carlito"/>
                <a:cs typeface="Carlito"/>
                <a:sym typeface="Carlito"/>
              </a:defRPr>
            </a:pPr>
            <a:r>
              <a:t>William Gibson </a:t>
            </a:r>
            <a:r>
              <a:rPr b="0">
                <a:latin typeface="Calibri Light"/>
                <a:ea typeface="Calibri Light"/>
                <a:cs typeface="Calibri Light"/>
                <a:sym typeface="Calibri Light"/>
              </a:rPr>
              <a:t>– Author, Futurist. Coined the term “cyberspace”</a:t>
            </a:r>
          </a:p>
        </p:txBody>
      </p:sp>
      <p:pic>
        <p:nvPicPr>
          <p:cNvPr id="145" name="Picture 2" descr="Picture 2"/>
          <p:cNvPicPr>
            <a:picLocks noChangeAspect="1"/>
          </p:cNvPicPr>
          <p:nvPr/>
        </p:nvPicPr>
        <p:blipFill>
          <a:blip r:embed="rId3">
            <a:extLst/>
          </a:blip>
          <a:stretch>
            <a:fillRect/>
          </a:stretch>
        </p:blipFill>
        <p:spPr>
          <a:xfrm>
            <a:off x="409575" y="644821"/>
            <a:ext cx="8324850" cy="5267327"/>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3"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44" name="October 28, 2020 - Dutch flying car gets permission to drive on European roads"/>
          <p:cNvSpPr txBox="1"/>
          <p:nvPr/>
        </p:nvSpPr>
        <p:spPr>
          <a:xfrm>
            <a:off x="329139" y="99136"/>
            <a:ext cx="8485722" cy="96974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3100"/>
            </a:lvl1pPr>
          </a:lstStyle>
          <a:p>
            <a:pPr/>
            <a:r>
              <a:t>Latest success from Googles AI group: Controlling a fusion reactor</a:t>
            </a:r>
          </a:p>
        </p:txBody>
      </p:sp>
      <p:sp>
        <p:nvSpPr>
          <p:cNvPr id="445" name="https://www.psychnewsdaily.com/dutch-flying-car-pal-v-gets-permission-to-drive-on-european-roads/"/>
          <p:cNvSpPr txBox="1"/>
          <p:nvPr/>
        </p:nvSpPr>
        <p:spPr>
          <a:xfrm>
            <a:off x="375882" y="6398517"/>
            <a:ext cx="7967318" cy="28079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lvl1pPr>
          </a:lstStyle>
          <a:p>
            <a:pPr/>
            <a:r>
              <a:t>https://arstechnica.com/science/2022/02/latest-success-from-googles-ai-group-controlling-a-fusion-reactor</a:t>
            </a:r>
          </a:p>
        </p:txBody>
      </p:sp>
      <p:sp>
        <p:nvSpPr>
          <p:cNvPr id="446" name="There’s a renaissance underway in structural battery research, which aims to build energy storage into the very devices and vehicles they power."/>
          <p:cNvSpPr txBox="1"/>
          <p:nvPr/>
        </p:nvSpPr>
        <p:spPr>
          <a:xfrm>
            <a:off x="412877" y="1520249"/>
            <a:ext cx="8155742" cy="320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457200">
              <a:spcBef>
                <a:spcPts val="1400"/>
              </a:spcBef>
              <a:defRPr b="1" sz="1500">
                <a:latin typeface="Times Roman"/>
                <a:ea typeface="Times Roman"/>
                <a:cs typeface="Times Roman"/>
                <a:sym typeface="Times Roman"/>
              </a:defRPr>
            </a:lvl1pPr>
          </a:lstStyle>
          <a:p>
            <a:pPr/>
            <a:r>
              <a:t>The AI was trained on a simulator to shape the plasma held within a tokamak</a:t>
            </a:r>
          </a:p>
        </p:txBody>
      </p:sp>
      <p:sp>
        <p:nvSpPr>
          <p:cNvPr id="447" name="August 10, 2020 - New Hampshire becomes the first state to all flying cars on public roads"/>
          <p:cNvSpPr txBox="1"/>
          <p:nvPr/>
        </p:nvSpPr>
        <p:spPr>
          <a:xfrm>
            <a:off x="414576" y="1215730"/>
            <a:ext cx="5344458" cy="3330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chemeClr val="accent2"/>
                </a:solidFill>
              </a:defRPr>
            </a:lvl1pPr>
          </a:lstStyle>
          <a:p>
            <a:pPr/>
            <a:r>
              <a:t>February 16, 2022 - MIT Technology Review</a:t>
            </a:r>
          </a:p>
        </p:txBody>
      </p:sp>
      <p:pic>
        <p:nvPicPr>
          <p:cNvPr id="448" name="Image" descr="Image"/>
          <p:cNvPicPr>
            <a:picLocks noChangeAspect="1"/>
          </p:cNvPicPr>
          <p:nvPr/>
        </p:nvPicPr>
        <p:blipFill>
          <a:blip r:embed="rId2">
            <a:extLst/>
          </a:blip>
          <a:stretch>
            <a:fillRect/>
          </a:stretch>
        </p:blipFill>
        <p:spPr>
          <a:xfrm>
            <a:off x="653105" y="1953905"/>
            <a:ext cx="7675286" cy="4330992"/>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0"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51" name="October 28, 2020 - Dutch flying car gets permission to drive on European roads"/>
          <p:cNvSpPr txBox="1"/>
          <p:nvPr/>
        </p:nvSpPr>
        <p:spPr>
          <a:xfrm>
            <a:off x="344896" y="295388"/>
            <a:ext cx="8454208" cy="76076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400"/>
            </a:lvl1pPr>
          </a:lstStyle>
          <a:p>
            <a:pPr/>
            <a:r>
              <a:t>Tiny Personal Aircraft Costs Under $100K and Can Take Off from Your Driveway</a:t>
            </a:r>
          </a:p>
        </p:txBody>
      </p:sp>
      <p:sp>
        <p:nvSpPr>
          <p:cNvPr id="452" name="https://www.psychnewsdaily.com/dutch-flying-car-pal-v-gets-permission-to-drive-on-european-roads/"/>
          <p:cNvSpPr txBox="1"/>
          <p:nvPr/>
        </p:nvSpPr>
        <p:spPr>
          <a:xfrm>
            <a:off x="316757" y="6204213"/>
            <a:ext cx="8332356" cy="50939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lvl1pPr>
          </a:lstStyle>
          <a:p>
            <a:pPr/>
            <a:r>
              <a:t>https://singularityhub.com/2021/10/27/this-tiny-personal-aircraft-costs-under-100k-and-can-take-off-from-your-driveway/</a:t>
            </a:r>
          </a:p>
        </p:txBody>
      </p:sp>
      <p:sp>
        <p:nvSpPr>
          <p:cNvPr id="453" name="August 10, 2020 - New Hampshire becomes the first state to all flying cars on public roads"/>
          <p:cNvSpPr txBox="1"/>
          <p:nvPr/>
        </p:nvSpPr>
        <p:spPr>
          <a:xfrm>
            <a:off x="432388" y="1302757"/>
            <a:ext cx="4357694" cy="3330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solidFill>
                  <a:schemeClr val="accent2"/>
                </a:solidFill>
              </a:defRPr>
            </a:pPr>
            <a:r>
              <a:t>October 27, 2021</a:t>
            </a:r>
            <a:r>
              <a:rPr>
                <a:solidFill>
                  <a:srgbClr val="000000"/>
                </a:solidFill>
              </a:rPr>
              <a:t> – SingularityHub</a:t>
            </a:r>
          </a:p>
        </p:txBody>
      </p:sp>
      <p:pic>
        <p:nvPicPr>
          <p:cNvPr id="454" name="Jetson-One-eVTOL-aircraft.jpg" descr="Jetson-One-eVTOL-aircraft.jpg"/>
          <p:cNvPicPr>
            <a:picLocks noChangeAspect="1"/>
          </p:cNvPicPr>
          <p:nvPr/>
        </p:nvPicPr>
        <p:blipFill>
          <a:blip r:embed="rId3">
            <a:extLst/>
          </a:blip>
          <a:stretch>
            <a:fillRect/>
          </a:stretch>
        </p:blipFill>
        <p:spPr>
          <a:xfrm>
            <a:off x="802786" y="1749616"/>
            <a:ext cx="7360298" cy="4148783"/>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8" name="Title 1"/>
          <p:cNvSpPr txBox="1"/>
          <p:nvPr>
            <p:ph type="title"/>
          </p:nvPr>
        </p:nvSpPr>
        <p:spPr>
          <a:xfrm>
            <a:off x="646012" y="116545"/>
            <a:ext cx="8283776" cy="1085136"/>
          </a:xfrm>
          <a:prstGeom prst="rect">
            <a:avLst/>
          </a:prstGeom>
        </p:spPr>
        <p:txBody>
          <a:bodyPr/>
          <a:lstStyle>
            <a:lvl1pPr defTabSz="896111">
              <a:defRPr sz="3800">
                <a:solidFill>
                  <a:srgbClr val="000000"/>
                </a:solidFill>
              </a:defRPr>
            </a:lvl1pPr>
          </a:lstStyle>
          <a:p>
            <a:pPr/>
            <a:r>
              <a:t>Convergent Inflection points are here</a:t>
            </a:r>
          </a:p>
        </p:txBody>
      </p:sp>
      <p:sp>
        <p:nvSpPr>
          <p:cNvPr id="459"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60" name="anticipating-disruption.img.png.jpg" descr="anticipating-disruption.img.png.jpg"/>
          <p:cNvPicPr>
            <a:picLocks noChangeAspect="1"/>
          </p:cNvPicPr>
          <p:nvPr/>
        </p:nvPicPr>
        <p:blipFill>
          <a:blip r:embed="rId3">
            <a:extLst/>
          </a:blip>
          <a:stretch>
            <a:fillRect/>
          </a:stretch>
        </p:blipFill>
        <p:spPr>
          <a:xfrm>
            <a:off x="1320699" y="1515067"/>
            <a:ext cx="6277239" cy="3530947"/>
          </a:xfrm>
          <a:prstGeom prst="rect">
            <a:avLst/>
          </a:prstGeom>
          <a:ln w="12700">
            <a:miter lim="400000"/>
          </a:ln>
        </p:spPr>
      </p:pic>
      <p:sp>
        <p:nvSpPr>
          <p:cNvPr id="461" name="Title 1"/>
          <p:cNvSpPr txBox="1"/>
          <p:nvPr/>
        </p:nvSpPr>
        <p:spPr>
          <a:xfrm>
            <a:off x="1260652" y="5257801"/>
            <a:ext cx="6397331" cy="131070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defTabSz="799368">
              <a:lnSpc>
                <a:spcPct val="90000"/>
              </a:lnSpc>
              <a:defRPr sz="3300">
                <a:latin typeface="Calibri Light"/>
                <a:ea typeface="Calibri Light"/>
                <a:cs typeface="Calibri Light"/>
                <a:sym typeface="Calibri Light"/>
              </a:defRPr>
            </a:lvl1pPr>
          </a:lstStyle>
          <a:p>
            <a:pPr/>
            <a:r>
              <a:t>Industry disruption is widespread and rapidly accelerating</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5" name="Slide Number"/>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66" name="Untitled1-e1441782286800.png" descr="Untitled1-e1441782286800.png"/>
          <p:cNvPicPr>
            <a:picLocks noChangeAspect="1"/>
          </p:cNvPicPr>
          <p:nvPr/>
        </p:nvPicPr>
        <p:blipFill>
          <a:blip r:embed="rId2">
            <a:extLst/>
          </a:blip>
          <a:stretch>
            <a:fillRect/>
          </a:stretch>
        </p:blipFill>
        <p:spPr>
          <a:xfrm>
            <a:off x="0" y="693829"/>
            <a:ext cx="9144000" cy="5470343"/>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8" name="Rectangle 2"/>
          <p:cNvSpPr txBox="1"/>
          <p:nvPr>
            <p:ph type="title"/>
          </p:nvPr>
        </p:nvSpPr>
        <p:spPr>
          <a:xfrm>
            <a:off x="457200" y="228600"/>
            <a:ext cx="7886700" cy="947738"/>
          </a:xfrm>
          <a:prstGeom prst="rect">
            <a:avLst/>
          </a:prstGeom>
        </p:spPr>
        <p:txBody>
          <a:bodyPr/>
          <a:lstStyle>
            <a:lvl1pPr defTabSz="841247">
              <a:defRPr sz="4000">
                <a:solidFill>
                  <a:srgbClr val="000000"/>
                </a:solidFill>
              </a:defRPr>
            </a:lvl1pPr>
          </a:lstStyle>
          <a:p>
            <a:pPr/>
            <a:r>
              <a:t>Parting Thoughts</a:t>
            </a:r>
          </a:p>
        </p:txBody>
      </p:sp>
      <p:sp>
        <p:nvSpPr>
          <p:cNvPr id="469" name="Slide Number Placeholder 4"/>
          <p:cNvSpPr txBox="1"/>
          <p:nvPr>
            <p:ph type="sldNum" sz="quarter" idx="4294967295"/>
          </p:nvPr>
        </p:nvSpPr>
        <p:spPr>
          <a:xfrm>
            <a:off x="8241693" y="6406785"/>
            <a:ext cx="273652" cy="264252"/>
          </a:xfrm>
          <a:prstGeom prst="rect">
            <a:avLst/>
          </a:prstGeom>
          <a:extLst>
            <a:ext uri="{C572A759-6A51-4108-AA02-DFA0A04FC94B}">
              <ma14:wrappingTextBoxFlag xmlns:ma14="http://schemas.microsoft.com/office/mac/drawingml/2011/main" val="1"/>
            </a:ext>
          </a:extLst>
        </p:spPr>
        <p:txBody>
          <a:bodyPr/>
          <a:lstStyle>
            <a:lvl1pPr>
              <a:defRPr>
                <a:latin typeface="Arial"/>
                <a:ea typeface="Arial"/>
                <a:cs typeface="Arial"/>
                <a:sym typeface="Arial"/>
              </a:defRPr>
            </a:lvl1pPr>
          </a:lstStyle>
          <a:p>
            <a:pPr/>
            <a:fld id="{86CB4B4D-7CA3-9044-876B-883B54F8677D}" type="slidenum"/>
          </a:p>
        </p:txBody>
      </p:sp>
      <p:pic>
        <p:nvPicPr>
          <p:cNvPr id="470" name="Image" descr="Image"/>
          <p:cNvPicPr>
            <a:picLocks noChangeAspect="1"/>
          </p:cNvPicPr>
          <p:nvPr/>
        </p:nvPicPr>
        <p:blipFill>
          <a:blip r:embed="rId2">
            <a:extLst/>
          </a:blip>
          <a:stretch>
            <a:fillRect/>
          </a:stretch>
        </p:blipFill>
        <p:spPr>
          <a:xfrm>
            <a:off x="0" y="1555497"/>
            <a:ext cx="9144001" cy="4303060"/>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2" name="Slide Number Placeholder 3"/>
          <p:cNvSpPr txBox="1"/>
          <p:nvPr>
            <p:ph type="sldNum" sz="quarter" idx="4294967295"/>
          </p:nvPr>
        </p:nvSpPr>
        <p:spPr>
          <a:xfrm>
            <a:off x="8256730" y="6414764"/>
            <a:ext cx="258620" cy="24830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73" name="Title 1"/>
          <p:cNvSpPr txBox="1"/>
          <p:nvPr/>
        </p:nvSpPr>
        <p:spPr>
          <a:xfrm>
            <a:off x="1163177" y="1737535"/>
            <a:ext cx="6817646" cy="88749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defTabSz="832833">
              <a:lnSpc>
                <a:spcPct val="81000"/>
              </a:lnSpc>
              <a:defRPr sz="3200">
                <a:latin typeface="Calibri Light"/>
                <a:ea typeface="Calibri Light"/>
                <a:cs typeface="Calibri Light"/>
                <a:sym typeface="Calibri Light"/>
              </a:defRPr>
            </a:lvl1pPr>
          </a:lstStyle>
          <a:p>
            <a:pPr/>
            <a:r>
              <a:t>What will the future world look like?</a:t>
            </a:r>
          </a:p>
        </p:txBody>
      </p:sp>
      <p:sp>
        <p:nvSpPr>
          <p:cNvPr id="474" name="Ron.Welch@gmail.com"/>
          <p:cNvSpPr txBox="1"/>
          <p:nvPr/>
        </p:nvSpPr>
        <p:spPr>
          <a:xfrm>
            <a:off x="3511253" y="6399917"/>
            <a:ext cx="1891097" cy="27799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500"/>
            </a:lvl1pPr>
          </a:lstStyle>
          <a:p>
            <a:pPr/>
            <a:r>
              <a:t>Ron.Welch@gmail.com</a:t>
            </a:r>
          </a:p>
        </p:txBody>
      </p:sp>
      <p:sp>
        <p:nvSpPr>
          <p:cNvPr id="475" name="Title 1"/>
          <p:cNvSpPr txBox="1"/>
          <p:nvPr/>
        </p:nvSpPr>
        <p:spPr>
          <a:xfrm>
            <a:off x="996439" y="3427583"/>
            <a:ext cx="7151121" cy="151249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lgn="ctr">
              <a:lnSpc>
                <a:spcPct val="81000"/>
              </a:lnSpc>
              <a:defRPr sz="6500">
                <a:solidFill>
                  <a:schemeClr val="accent2"/>
                </a:solidFill>
                <a:latin typeface="Calibri Light"/>
                <a:ea typeface="Calibri Light"/>
                <a:cs typeface="Calibri Light"/>
                <a:sym typeface="Calibri Light"/>
              </a:defRPr>
            </a:lvl1pPr>
          </a:lstStyle>
          <a:p>
            <a:pPr/>
            <a:r>
              <a:t>You Get To Decide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Freeform: Shape 73"/>
          <p:cNvSpPr/>
          <p:nvPr/>
        </p:nvSpPr>
        <p:spPr>
          <a:xfrm>
            <a:off x="363071" y="470925"/>
            <a:ext cx="3285758" cy="58921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0499" y="0"/>
                </a:lnTo>
                <a:lnTo>
                  <a:pt x="20556" y="252"/>
                </a:lnTo>
                <a:lnTo>
                  <a:pt x="20666" y="753"/>
                </a:lnTo>
                <a:lnTo>
                  <a:pt x="20773" y="1257"/>
                </a:lnTo>
                <a:lnTo>
                  <a:pt x="20865" y="1763"/>
                </a:lnTo>
                <a:lnTo>
                  <a:pt x="20958" y="2267"/>
                </a:lnTo>
                <a:lnTo>
                  <a:pt x="21045" y="2773"/>
                </a:lnTo>
                <a:lnTo>
                  <a:pt x="21119" y="3272"/>
                </a:lnTo>
                <a:lnTo>
                  <a:pt x="21189" y="3778"/>
                </a:lnTo>
                <a:lnTo>
                  <a:pt x="21254" y="4282"/>
                </a:lnTo>
                <a:lnTo>
                  <a:pt x="21309" y="4777"/>
                </a:lnTo>
                <a:lnTo>
                  <a:pt x="21365" y="5278"/>
                </a:lnTo>
                <a:lnTo>
                  <a:pt x="21411" y="5773"/>
                </a:lnTo>
                <a:lnTo>
                  <a:pt x="21448" y="6268"/>
                </a:lnTo>
                <a:lnTo>
                  <a:pt x="21486" y="6761"/>
                </a:lnTo>
                <a:lnTo>
                  <a:pt x="21517" y="7249"/>
                </a:lnTo>
                <a:lnTo>
                  <a:pt x="21540" y="7733"/>
                </a:lnTo>
                <a:lnTo>
                  <a:pt x="21559" y="8217"/>
                </a:lnTo>
                <a:lnTo>
                  <a:pt x="21578" y="8696"/>
                </a:lnTo>
                <a:lnTo>
                  <a:pt x="21586" y="9169"/>
                </a:lnTo>
                <a:lnTo>
                  <a:pt x="21595" y="9641"/>
                </a:lnTo>
                <a:lnTo>
                  <a:pt x="21600" y="10107"/>
                </a:lnTo>
                <a:lnTo>
                  <a:pt x="21595" y="10569"/>
                </a:lnTo>
                <a:lnTo>
                  <a:pt x="21595" y="11026"/>
                </a:lnTo>
                <a:lnTo>
                  <a:pt x="21586" y="11479"/>
                </a:lnTo>
                <a:lnTo>
                  <a:pt x="21572" y="11923"/>
                </a:lnTo>
                <a:lnTo>
                  <a:pt x="21559" y="12362"/>
                </a:lnTo>
                <a:lnTo>
                  <a:pt x="21544" y="12793"/>
                </a:lnTo>
                <a:lnTo>
                  <a:pt x="21522" y="13221"/>
                </a:lnTo>
                <a:lnTo>
                  <a:pt x="21498" y="13643"/>
                </a:lnTo>
                <a:lnTo>
                  <a:pt x="21476" y="14055"/>
                </a:lnTo>
                <a:lnTo>
                  <a:pt x="21415" y="14861"/>
                </a:lnTo>
                <a:lnTo>
                  <a:pt x="21350" y="15633"/>
                </a:lnTo>
                <a:lnTo>
                  <a:pt x="21282" y="16374"/>
                </a:lnTo>
                <a:lnTo>
                  <a:pt x="21207" y="17076"/>
                </a:lnTo>
                <a:lnTo>
                  <a:pt x="21129" y="17746"/>
                </a:lnTo>
                <a:lnTo>
                  <a:pt x="21045" y="18367"/>
                </a:lnTo>
                <a:lnTo>
                  <a:pt x="20962" y="18951"/>
                </a:lnTo>
                <a:lnTo>
                  <a:pt x="20879" y="19488"/>
                </a:lnTo>
                <a:lnTo>
                  <a:pt x="20801" y="19981"/>
                </a:lnTo>
                <a:lnTo>
                  <a:pt x="20727" y="20418"/>
                </a:lnTo>
                <a:lnTo>
                  <a:pt x="20657" y="20813"/>
                </a:lnTo>
                <a:lnTo>
                  <a:pt x="20598" y="21146"/>
                </a:lnTo>
                <a:lnTo>
                  <a:pt x="20542" y="21425"/>
                </a:lnTo>
                <a:lnTo>
                  <a:pt x="20506" y="21600"/>
                </a:lnTo>
                <a:lnTo>
                  <a:pt x="0" y="21600"/>
                </a:lnTo>
                <a:close/>
              </a:path>
            </a:pathLst>
          </a:custGeom>
          <a:solidFill>
            <a:srgbClr val="404040"/>
          </a:solidFill>
          <a:ln w="12700">
            <a:miter lim="400000"/>
          </a:ln>
        </p:spPr>
        <p:txBody>
          <a:bodyPr lIns="45718" tIns="45718" rIns="45718" bIns="45718" anchor="ctr"/>
          <a:lstStyle/>
          <a:p>
            <a:pPr algn="ctr" defTabSz="457200">
              <a:defRPr>
                <a:solidFill>
                  <a:srgbClr val="FFFFFF"/>
                </a:solidFill>
              </a:defRPr>
            </a:pPr>
          </a:p>
        </p:txBody>
      </p:sp>
      <p:sp>
        <p:nvSpPr>
          <p:cNvPr id="150" name="Rectangle 2"/>
          <p:cNvSpPr txBox="1"/>
          <p:nvPr>
            <p:ph type="title"/>
          </p:nvPr>
        </p:nvSpPr>
        <p:spPr>
          <a:xfrm>
            <a:off x="647271" y="1019271"/>
            <a:ext cx="2717358" cy="4795411"/>
          </a:xfrm>
          <a:prstGeom prst="rect">
            <a:avLst/>
          </a:prstGeom>
        </p:spPr>
        <p:txBody>
          <a:bodyPr/>
          <a:lstStyle>
            <a:lvl1pPr>
              <a:defRPr sz="3700">
                <a:solidFill>
                  <a:srgbClr val="FFFFFF"/>
                </a:solidFill>
              </a:defRPr>
            </a:lvl1pPr>
          </a:lstStyle>
          <a:p>
            <a:pPr/>
            <a:r>
              <a:t>     Introduction</a:t>
            </a:r>
          </a:p>
        </p:txBody>
      </p:sp>
      <p:sp>
        <p:nvSpPr>
          <p:cNvPr id="151" name="Slide Number Placeholder 3"/>
          <p:cNvSpPr txBox="1"/>
          <p:nvPr>
            <p:ph type="sldNum" sz="quarter" idx="4294967295"/>
          </p:nvPr>
        </p:nvSpPr>
        <p:spPr>
          <a:xfrm>
            <a:off x="8280400" y="6492875"/>
            <a:ext cx="127001" cy="156865"/>
          </a:xfrm>
          <a:prstGeom prst="rect">
            <a:avLst/>
          </a:prstGeom>
          <a:extLst>
            <a:ext uri="{C572A759-6A51-4108-AA02-DFA0A04FC94B}">
              <ma14:wrappingTextBoxFlag xmlns:ma14="http://schemas.microsoft.com/office/mac/drawingml/2011/main" val="1"/>
            </a:ext>
          </a:extLst>
        </p:spPr>
        <p:txBody>
          <a:bodyPr lIns="0" tIns="0" rIns="0" bIns="0" anchor="t">
            <a:normAutofit fontScale="100000" lnSpcReduction="0"/>
          </a:bodyPr>
          <a:lstStyle>
            <a:lvl1pPr algn="ctr">
              <a:lnSpc>
                <a:spcPct val="81000"/>
              </a:lnSpc>
              <a:spcBef>
                <a:spcPts val="1000"/>
              </a:spcBef>
              <a:defRPr>
                <a:solidFill>
                  <a:srgbClr val="000000"/>
                </a:solidFill>
              </a:defRPr>
            </a:lvl1pPr>
          </a:lstStyle>
          <a:p>
            <a:pPr/>
            <a:fld id="{86CB4B4D-7CA3-9044-876B-883B54F8677D}" type="slidenum"/>
          </a:p>
        </p:txBody>
      </p:sp>
      <p:sp>
        <p:nvSpPr>
          <p:cNvPr id="152" name="Rounded Rectangle"/>
          <p:cNvSpPr/>
          <p:nvPr/>
        </p:nvSpPr>
        <p:spPr>
          <a:xfrm>
            <a:off x="3986887" y="1345974"/>
            <a:ext cx="4885206" cy="1765630"/>
          </a:xfrm>
          <a:prstGeom prst="roundRect">
            <a:avLst>
              <a:gd name="adj" fmla="val 10000"/>
            </a:avLst>
          </a:prstGeom>
          <a:solidFill>
            <a:schemeClr val="accent2"/>
          </a:solidFill>
          <a:ln w="12700">
            <a:miter lim="400000"/>
          </a:ln>
        </p:spPr>
        <p:txBody>
          <a:bodyPr lIns="45718" tIns="45718" rIns="45718" bIns="45718"/>
          <a:lstStyle/>
          <a:p>
            <a:pPr>
              <a:lnSpc>
                <a:spcPct val="90000"/>
              </a:lnSpc>
              <a:spcBef>
                <a:spcPts val="1000"/>
              </a:spcBef>
              <a:defRPr sz="2400"/>
            </a:pPr>
          </a:p>
        </p:txBody>
      </p:sp>
      <p:sp>
        <p:nvSpPr>
          <p:cNvPr id="153" name="Square"/>
          <p:cNvSpPr/>
          <p:nvPr/>
        </p:nvSpPr>
        <p:spPr>
          <a:xfrm>
            <a:off x="4533225" y="1856816"/>
            <a:ext cx="971098" cy="971098"/>
          </a:xfrm>
          <a:prstGeom prst="rect">
            <a:avLst/>
          </a:prstGeom>
          <a:blipFill>
            <a:blip r:embed="rId2"/>
            <a:stretch>
              <a:fillRect/>
            </a:stretch>
          </a:blipFill>
          <a:ln w="12700">
            <a:miter lim="400000"/>
          </a:ln>
        </p:spPr>
        <p:txBody>
          <a:bodyPr lIns="45718" tIns="45718" rIns="45718" bIns="45718"/>
          <a:lstStyle/>
          <a:p>
            <a:pPr>
              <a:lnSpc>
                <a:spcPct val="90000"/>
              </a:lnSpc>
              <a:spcBef>
                <a:spcPts val="1000"/>
              </a:spcBef>
              <a:defRPr sz="2400"/>
            </a:pPr>
          </a:p>
        </p:txBody>
      </p:sp>
      <p:sp>
        <p:nvSpPr>
          <p:cNvPr id="154" name="Obtaining a broad view of emerging trends and new technologies as they relate to business can help an organization anticipate and prepare for the future"/>
          <p:cNvSpPr/>
          <p:nvPr/>
        </p:nvSpPr>
        <p:spPr>
          <a:xfrm>
            <a:off x="5666913" y="1426893"/>
            <a:ext cx="2845906"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val="1"/>
            </a:ext>
          </a:extLst>
        </p:spPr>
        <p:txBody>
          <a:bodyPr lIns="186861" tIns="186861" rIns="186861" bIns="186861" anchor="ctr">
            <a:spAutoFit/>
          </a:bodyPr>
          <a:lstStyle>
            <a:lvl1pPr defTabSz="622300">
              <a:lnSpc>
                <a:spcPct val="90000"/>
              </a:lnSpc>
              <a:spcBef>
                <a:spcPts val="500"/>
              </a:spcBef>
              <a:defRPr sz="1400"/>
            </a:lvl1pPr>
          </a:lstStyle>
          <a:p>
            <a:pPr/>
            <a:r>
              <a:t>Obtaining a broad view of emerging trends and new technologies as they relate to business can help an organization anticipate and prepare for the future</a:t>
            </a:r>
          </a:p>
        </p:txBody>
      </p:sp>
      <p:sp>
        <p:nvSpPr>
          <p:cNvPr id="155" name="Rounded Rectangle"/>
          <p:cNvSpPr/>
          <p:nvPr/>
        </p:nvSpPr>
        <p:spPr>
          <a:xfrm>
            <a:off x="3986887" y="3338755"/>
            <a:ext cx="4885206" cy="1765630"/>
          </a:xfrm>
          <a:prstGeom prst="roundRect">
            <a:avLst>
              <a:gd name="adj" fmla="val 10000"/>
            </a:avLst>
          </a:prstGeom>
          <a:solidFill>
            <a:schemeClr val="accent3"/>
          </a:solidFill>
          <a:ln w="12700">
            <a:miter lim="400000"/>
          </a:ln>
        </p:spPr>
        <p:txBody>
          <a:bodyPr lIns="45718" tIns="45718" rIns="45718" bIns="45718"/>
          <a:lstStyle/>
          <a:p>
            <a:pPr>
              <a:lnSpc>
                <a:spcPct val="90000"/>
              </a:lnSpc>
              <a:spcBef>
                <a:spcPts val="1000"/>
              </a:spcBef>
              <a:defRPr sz="2400"/>
            </a:pPr>
          </a:p>
        </p:txBody>
      </p:sp>
      <p:sp>
        <p:nvSpPr>
          <p:cNvPr id="156" name="Square"/>
          <p:cNvSpPr/>
          <p:nvPr/>
        </p:nvSpPr>
        <p:spPr>
          <a:xfrm>
            <a:off x="4431549" y="3736020"/>
            <a:ext cx="971098" cy="971098"/>
          </a:xfrm>
          <a:prstGeom prst="rect">
            <a:avLst/>
          </a:prstGeom>
          <a:blipFill>
            <a:blip r:embed="rId3"/>
            <a:stretch>
              <a:fillRect/>
            </a:stretch>
          </a:blipFill>
          <a:ln w="12700">
            <a:miter lim="400000"/>
          </a:ln>
        </p:spPr>
        <p:txBody>
          <a:bodyPr lIns="45718" tIns="45718" rIns="45718" bIns="45718"/>
          <a:lstStyle/>
          <a:p>
            <a:pPr>
              <a:lnSpc>
                <a:spcPct val="90000"/>
              </a:lnSpc>
              <a:spcBef>
                <a:spcPts val="1000"/>
              </a:spcBef>
              <a:defRPr sz="2400"/>
            </a:pPr>
          </a:p>
        </p:txBody>
      </p:sp>
      <p:sp>
        <p:nvSpPr>
          <p:cNvPr id="157" name="Organizations that can most effectively grasp the deep currents of technological evolution can use their knowledge to protect themselves against sudden and fatal technological obsolescence"/>
          <p:cNvSpPr/>
          <p:nvPr/>
        </p:nvSpPr>
        <p:spPr>
          <a:xfrm>
            <a:off x="5666913" y="3324476"/>
            <a:ext cx="2845906"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val="1"/>
            </a:ext>
          </a:extLst>
        </p:spPr>
        <p:txBody>
          <a:bodyPr lIns="186861" tIns="186861" rIns="186861" bIns="186861" anchor="ctr">
            <a:spAutoFit/>
          </a:bodyPr>
          <a:lstStyle>
            <a:lvl1pPr defTabSz="622300">
              <a:lnSpc>
                <a:spcPct val="90000"/>
              </a:lnSpc>
              <a:spcBef>
                <a:spcPts val="500"/>
              </a:spcBef>
              <a:defRPr sz="1400"/>
            </a:lvl1pPr>
          </a:lstStyle>
          <a:p>
            <a:pPr/>
            <a:r>
              <a:t>Organizations that can most effectively grasp the deep currents of technological evolution can use their knowledge to protect themselves against sudden and fatal technological obsolescence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Freeform: Shape 72"/>
          <p:cNvSpPr/>
          <p:nvPr/>
        </p:nvSpPr>
        <p:spPr>
          <a:xfrm>
            <a:off x="363071" y="470925"/>
            <a:ext cx="3285758" cy="58921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0499" y="0"/>
                </a:lnTo>
                <a:lnTo>
                  <a:pt x="20556" y="252"/>
                </a:lnTo>
                <a:lnTo>
                  <a:pt x="20666" y="753"/>
                </a:lnTo>
                <a:lnTo>
                  <a:pt x="20773" y="1257"/>
                </a:lnTo>
                <a:lnTo>
                  <a:pt x="20865" y="1763"/>
                </a:lnTo>
                <a:lnTo>
                  <a:pt x="20958" y="2267"/>
                </a:lnTo>
                <a:lnTo>
                  <a:pt x="21045" y="2773"/>
                </a:lnTo>
                <a:lnTo>
                  <a:pt x="21119" y="3272"/>
                </a:lnTo>
                <a:lnTo>
                  <a:pt x="21189" y="3778"/>
                </a:lnTo>
                <a:lnTo>
                  <a:pt x="21254" y="4282"/>
                </a:lnTo>
                <a:lnTo>
                  <a:pt x="21309" y="4777"/>
                </a:lnTo>
                <a:lnTo>
                  <a:pt x="21365" y="5278"/>
                </a:lnTo>
                <a:lnTo>
                  <a:pt x="21411" y="5773"/>
                </a:lnTo>
                <a:lnTo>
                  <a:pt x="21448" y="6268"/>
                </a:lnTo>
                <a:lnTo>
                  <a:pt x="21486" y="6761"/>
                </a:lnTo>
                <a:lnTo>
                  <a:pt x="21517" y="7249"/>
                </a:lnTo>
                <a:lnTo>
                  <a:pt x="21540" y="7733"/>
                </a:lnTo>
                <a:lnTo>
                  <a:pt x="21559" y="8217"/>
                </a:lnTo>
                <a:lnTo>
                  <a:pt x="21578" y="8696"/>
                </a:lnTo>
                <a:lnTo>
                  <a:pt x="21586" y="9169"/>
                </a:lnTo>
                <a:lnTo>
                  <a:pt x="21595" y="9641"/>
                </a:lnTo>
                <a:lnTo>
                  <a:pt x="21600" y="10107"/>
                </a:lnTo>
                <a:lnTo>
                  <a:pt x="21595" y="10569"/>
                </a:lnTo>
                <a:lnTo>
                  <a:pt x="21595" y="11026"/>
                </a:lnTo>
                <a:lnTo>
                  <a:pt x="21586" y="11479"/>
                </a:lnTo>
                <a:lnTo>
                  <a:pt x="21572" y="11923"/>
                </a:lnTo>
                <a:lnTo>
                  <a:pt x="21559" y="12362"/>
                </a:lnTo>
                <a:lnTo>
                  <a:pt x="21544" y="12793"/>
                </a:lnTo>
                <a:lnTo>
                  <a:pt x="21522" y="13221"/>
                </a:lnTo>
                <a:lnTo>
                  <a:pt x="21498" y="13643"/>
                </a:lnTo>
                <a:lnTo>
                  <a:pt x="21476" y="14055"/>
                </a:lnTo>
                <a:lnTo>
                  <a:pt x="21415" y="14861"/>
                </a:lnTo>
                <a:lnTo>
                  <a:pt x="21350" y="15633"/>
                </a:lnTo>
                <a:lnTo>
                  <a:pt x="21282" y="16374"/>
                </a:lnTo>
                <a:lnTo>
                  <a:pt x="21207" y="17076"/>
                </a:lnTo>
                <a:lnTo>
                  <a:pt x="21129" y="17746"/>
                </a:lnTo>
                <a:lnTo>
                  <a:pt x="21045" y="18367"/>
                </a:lnTo>
                <a:lnTo>
                  <a:pt x="20962" y="18951"/>
                </a:lnTo>
                <a:lnTo>
                  <a:pt x="20879" y="19488"/>
                </a:lnTo>
                <a:lnTo>
                  <a:pt x="20801" y="19981"/>
                </a:lnTo>
                <a:lnTo>
                  <a:pt x="20727" y="20418"/>
                </a:lnTo>
                <a:lnTo>
                  <a:pt x="20657" y="20813"/>
                </a:lnTo>
                <a:lnTo>
                  <a:pt x="20598" y="21146"/>
                </a:lnTo>
                <a:lnTo>
                  <a:pt x="20542" y="21425"/>
                </a:lnTo>
                <a:lnTo>
                  <a:pt x="20506" y="21600"/>
                </a:lnTo>
                <a:lnTo>
                  <a:pt x="0" y="21600"/>
                </a:lnTo>
                <a:close/>
              </a:path>
            </a:pathLst>
          </a:custGeom>
          <a:solidFill>
            <a:srgbClr val="404040"/>
          </a:solidFill>
          <a:ln w="12700">
            <a:miter lim="400000"/>
          </a:ln>
        </p:spPr>
        <p:txBody>
          <a:bodyPr lIns="45718" tIns="45718" rIns="45718" bIns="45718" anchor="ctr"/>
          <a:lstStyle/>
          <a:p>
            <a:pPr algn="ctr" defTabSz="457200">
              <a:defRPr>
                <a:solidFill>
                  <a:srgbClr val="FFFFFF"/>
                </a:solidFill>
              </a:defRPr>
            </a:pPr>
          </a:p>
        </p:txBody>
      </p:sp>
      <p:sp>
        <p:nvSpPr>
          <p:cNvPr id="160" name="Rectangle 2"/>
          <p:cNvSpPr txBox="1"/>
          <p:nvPr>
            <p:ph type="title"/>
          </p:nvPr>
        </p:nvSpPr>
        <p:spPr>
          <a:xfrm>
            <a:off x="647271" y="1012004"/>
            <a:ext cx="2562120" cy="4795409"/>
          </a:xfrm>
          <a:prstGeom prst="rect">
            <a:avLst/>
          </a:prstGeom>
        </p:spPr>
        <p:txBody>
          <a:bodyPr/>
          <a:lstStyle>
            <a:lvl1pPr>
              <a:defRPr sz="4400">
                <a:solidFill>
                  <a:srgbClr val="FFFFFF"/>
                </a:solidFill>
              </a:defRPr>
            </a:lvl1pPr>
          </a:lstStyle>
          <a:p>
            <a:pPr/>
            <a:r>
              <a:t>   Top Reasons to Study Trends</a:t>
            </a:r>
          </a:p>
        </p:txBody>
      </p:sp>
      <p:sp>
        <p:nvSpPr>
          <p:cNvPr id="161" name="Slide Number Placeholder 3"/>
          <p:cNvSpPr txBox="1"/>
          <p:nvPr>
            <p:ph type="sldNum" sz="quarter" idx="4294967295"/>
          </p:nvPr>
        </p:nvSpPr>
        <p:spPr>
          <a:xfrm>
            <a:off x="8432800" y="6446837"/>
            <a:ext cx="127001" cy="156865"/>
          </a:xfrm>
          <a:prstGeom prst="rect">
            <a:avLst/>
          </a:prstGeom>
          <a:extLst>
            <a:ext uri="{C572A759-6A51-4108-AA02-DFA0A04FC94B}">
              <ma14:wrappingTextBoxFlag xmlns:ma14="http://schemas.microsoft.com/office/mac/drawingml/2011/main" val="1"/>
            </a:ext>
          </a:extLst>
        </p:spPr>
        <p:txBody>
          <a:bodyPr lIns="0" tIns="0" rIns="0" bIns="0" anchor="t">
            <a:normAutofit fontScale="100000" lnSpcReduction="0"/>
          </a:bodyPr>
          <a:lstStyle>
            <a:lvl1pPr algn="ctr">
              <a:lnSpc>
                <a:spcPct val="81000"/>
              </a:lnSpc>
              <a:spcBef>
                <a:spcPts val="1000"/>
              </a:spcBef>
              <a:defRPr>
                <a:solidFill>
                  <a:srgbClr val="000000"/>
                </a:solidFill>
              </a:defRPr>
            </a:lvl1pPr>
          </a:lstStyle>
          <a:p>
            <a:pPr/>
            <a:fld id="{86CB4B4D-7CA3-9044-876B-883B54F8677D}" type="slidenum"/>
          </a:p>
        </p:txBody>
      </p:sp>
      <p:sp>
        <p:nvSpPr>
          <p:cNvPr id="162" name="Rounded Rectangle"/>
          <p:cNvSpPr/>
          <p:nvPr/>
        </p:nvSpPr>
        <p:spPr>
          <a:xfrm>
            <a:off x="3933028" y="693667"/>
            <a:ext cx="4885208" cy="1238010"/>
          </a:xfrm>
          <a:prstGeom prst="roundRect">
            <a:avLst>
              <a:gd name="adj" fmla="val 10000"/>
            </a:avLst>
          </a:prstGeom>
          <a:solidFill>
            <a:schemeClr val="accent2"/>
          </a:solidFill>
          <a:ln w="12700">
            <a:miter lim="400000"/>
          </a:ln>
        </p:spPr>
        <p:txBody>
          <a:bodyPr lIns="45718" tIns="45718" rIns="45718" bIns="45718"/>
          <a:lstStyle/>
          <a:p>
            <a:pPr>
              <a:lnSpc>
                <a:spcPct val="90000"/>
              </a:lnSpc>
              <a:spcBef>
                <a:spcPts val="1000"/>
              </a:spcBef>
              <a:defRPr sz="2400"/>
            </a:pPr>
          </a:p>
        </p:txBody>
      </p:sp>
      <p:sp>
        <p:nvSpPr>
          <p:cNvPr id="163" name="Square"/>
          <p:cNvSpPr/>
          <p:nvPr/>
        </p:nvSpPr>
        <p:spPr>
          <a:xfrm>
            <a:off x="4231325" y="1011009"/>
            <a:ext cx="680907" cy="680906"/>
          </a:xfrm>
          <a:prstGeom prst="rect">
            <a:avLst/>
          </a:prstGeom>
          <a:blipFill>
            <a:blip r:embed="rId3"/>
            <a:stretch>
              <a:fillRect/>
            </a:stretch>
          </a:blipFill>
          <a:ln w="12700">
            <a:miter lim="400000"/>
          </a:ln>
        </p:spPr>
        <p:txBody>
          <a:bodyPr lIns="45718" tIns="45718" rIns="45718" bIns="45718"/>
          <a:lstStyle/>
          <a:p>
            <a:pPr>
              <a:lnSpc>
                <a:spcPct val="90000"/>
              </a:lnSpc>
              <a:spcBef>
                <a:spcPts val="1000"/>
              </a:spcBef>
              <a:defRPr sz="2400"/>
            </a:pPr>
          </a:p>
        </p:txBody>
      </p:sp>
      <p:sp>
        <p:nvSpPr>
          <p:cNvPr id="164" name="Generate ideas and identify opportunities – Find new ideas and innovations by studying trends and analyzing publications."/>
          <p:cNvSpPr/>
          <p:nvPr/>
        </p:nvSpPr>
        <p:spPr>
          <a:xfrm>
            <a:off x="5222495" y="736260"/>
            <a:ext cx="345530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val="1"/>
            </a:ext>
          </a:extLst>
        </p:spPr>
        <p:txBody>
          <a:bodyPr lIns="131022" tIns="131022" rIns="131022" bIns="131022" anchor="ctr">
            <a:spAutoFit/>
          </a:bodyPr>
          <a:lstStyle>
            <a:lvl1pPr defTabSz="666750">
              <a:lnSpc>
                <a:spcPct val="90000"/>
              </a:lnSpc>
              <a:spcBef>
                <a:spcPts val="600"/>
              </a:spcBef>
              <a:defRPr sz="1500"/>
            </a:lvl1pPr>
          </a:lstStyle>
          <a:p>
            <a:pPr/>
            <a:r>
              <a:t>Generate ideas and identify opportunities – Find new ideas and innovations by studying trends and analyzing publications.</a:t>
            </a:r>
          </a:p>
        </p:txBody>
      </p:sp>
      <p:sp>
        <p:nvSpPr>
          <p:cNvPr id="165" name="Rounded Rectangle"/>
          <p:cNvSpPr/>
          <p:nvPr/>
        </p:nvSpPr>
        <p:spPr>
          <a:xfrm>
            <a:off x="3933028" y="2118690"/>
            <a:ext cx="4885208" cy="1238011"/>
          </a:xfrm>
          <a:prstGeom prst="roundRect">
            <a:avLst>
              <a:gd name="adj" fmla="val 10000"/>
            </a:avLst>
          </a:prstGeom>
          <a:solidFill>
            <a:schemeClr val="accent3"/>
          </a:solidFill>
          <a:ln w="12700">
            <a:miter lim="400000"/>
          </a:ln>
        </p:spPr>
        <p:txBody>
          <a:bodyPr lIns="45718" tIns="45718" rIns="45718" bIns="45718"/>
          <a:lstStyle/>
          <a:p>
            <a:pPr>
              <a:lnSpc>
                <a:spcPct val="90000"/>
              </a:lnSpc>
              <a:spcBef>
                <a:spcPts val="1000"/>
              </a:spcBef>
              <a:defRPr sz="2400"/>
            </a:pPr>
          </a:p>
        </p:txBody>
      </p:sp>
      <p:sp>
        <p:nvSpPr>
          <p:cNvPr id="166" name="Square"/>
          <p:cNvSpPr/>
          <p:nvPr/>
        </p:nvSpPr>
        <p:spPr>
          <a:xfrm>
            <a:off x="4296333" y="2359751"/>
            <a:ext cx="680908" cy="680907"/>
          </a:xfrm>
          <a:prstGeom prst="rect">
            <a:avLst/>
          </a:prstGeom>
          <a:blipFill>
            <a:blip r:embed="rId4"/>
            <a:stretch>
              <a:fillRect/>
            </a:stretch>
          </a:blipFill>
          <a:ln w="12700">
            <a:miter lim="400000"/>
          </a:ln>
        </p:spPr>
        <p:txBody>
          <a:bodyPr lIns="45718" tIns="45718" rIns="45718" bIns="45718"/>
          <a:lstStyle/>
          <a:p>
            <a:pPr>
              <a:lnSpc>
                <a:spcPct val="90000"/>
              </a:lnSpc>
              <a:spcBef>
                <a:spcPts val="1000"/>
              </a:spcBef>
              <a:defRPr sz="2400"/>
            </a:pPr>
          </a:p>
        </p:txBody>
      </p:sp>
      <p:sp>
        <p:nvSpPr>
          <p:cNvPr id="167" name="Identify early warning signals – Scan the environment for potential threats and risks."/>
          <p:cNvSpPr/>
          <p:nvPr/>
        </p:nvSpPr>
        <p:spPr>
          <a:xfrm>
            <a:off x="5222495" y="2263354"/>
            <a:ext cx="345530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val="1"/>
            </a:ext>
          </a:extLst>
        </p:spPr>
        <p:txBody>
          <a:bodyPr lIns="131022" tIns="131022" rIns="131022" bIns="131022" anchor="ctr">
            <a:spAutoFit/>
          </a:bodyPr>
          <a:lstStyle>
            <a:lvl1pPr defTabSz="666750">
              <a:lnSpc>
                <a:spcPct val="90000"/>
              </a:lnSpc>
              <a:spcBef>
                <a:spcPts val="600"/>
              </a:spcBef>
              <a:defRPr sz="1500"/>
            </a:lvl1pPr>
          </a:lstStyle>
          <a:p>
            <a:pPr/>
            <a:r>
              <a:t>Identify early warning signals – Scan the environment for potential threats and risks. </a:t>
            </a:r>
          </a:p>
        </p:txBody>
      </p:sp>
      <p:sp>
        <p:nvSpPr>
          <p:cNvPr id="168" name="Rounded Rectangle"/>
          <p:cNvSpPr/>
          <p:nvPr/>
        </p:nvSpPr>
        <p:spPr>
          <a:xfrm>
            <a:off x="3933028" y="3543713"/>
            <a:ext cx="4885208" cy="1238011"/>
          </a:xfrm>
          <a:prstGeom prst="roundRect">
            <a:avLst>
              <a:gd name="adj" fmla="val 10000"/>
            </a:avLst>
          </a:prstGeom>
          <a:solidFill>
            <a:schemeClr val="accent4"/>
          </a:solidFill>
          <a:ln w="12700">
            <a:miter lim="400000"/>
          </a:ln>
        </p:spPr>
        <p:txBody>
          <a:bodyPr lIns="45718" tIns="45718" rIns="45718" bIns="45718"/>
          <a:lstStyle/>
          <a:p>
            <a:pPr>
              <a:lnSpc>
                <a:spcPct val="90000"/>
              </a:lnSpc>
              <a:spcBef>
                <a:spcPts val="1000"/>
              </a:spcBef>
              <a:defRPr sz="2400"/>
            </a:pPr>
          </a:p>
        </p:txBody>
      </p:sp>
      <p:sp>
        <p:nvSpPr>
          <p:cNvPr id="169" name="Square"/>
          <p:cNvSpPr/>
          <p:nvPr/>
        </p:nvSpPr>
        <p:spPr>
          <a:xfrm>
            <a:off x="4293946" y="3825932"/>
            <a:ext cx="680908" cy="680907"/>
          </a:xfrm>
          <a:prstGeom prst="rect">
            <a:avLst/>
          </a:prstGeom>
          <a:blipFill>
            <a:blip r:embed="rId5"/>
            <a:stretch>
              <a:fillRect/>
            </a:stretch>
          </a:blipFill>
          <a:ln w="12700">
            <a:miter lim="400000"/>
          </a:ln>
        </p:spPr>
        <p:txBody>
          <a:bodyPr lIns="45718" tIns="45718" rIns="45718" bIns="45718"/>
          <a:lstStyle/>
          <a:p>
            <a:pPr>
              <a:lnSpc>
                <a:spcPct val="90000"/>
              </a:lnSpc>
              <a:spcBef>
                <a:spcPts val="1000"/>
              </a:spcBef>
              <a:defRPr sz="2400"/>
            </a:pPr>
          </a:p>
        </p:txBody>
      </p:sp>
      <p:sp>
        <p:nvSpPr>
          <p:cNvPr id="170" name="Gain confidence – A solid foundation of awareness about trends can provide an organization with the confidence to take risks."/>
          <p:cNvSpPr/>
          <p:nvPr/>
        </p:nvSpPr>
        <p:spPr>
          <a:xfrm>
            <a:off x="5222495" y="3657849"/>
            <a:ext cx="345530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val="1"/>
            </a:ext>
          </a:extLst>
        </p:spPr>
        <p:txBody>
          <a:bodyPr lIns="131022" tIns="131022" rIns="131022" bIns="131022" anchor="ctr">
            <a:spAutoFit/>
          </a:bodyPr>
          <a:lstStyle>
            <a:lvl1pPr defTabSz="666750">
              <a:lnSpc>
                <a:spcPct val="90000"/>
              </a:lnSpc>
              <a:spcBef>
                <a:spcPts val="600"/>
              </a:spcBef>
              <a:defRPr sz="1500"/>
            </a:lvl1pPr>
          </a:lstStyle>
          <a:p>
            <a:pPr/>
            <a:r>
              <a:t>Gain confidence – A solid foundation of awareness about trends can provide an organization with the confidence to take risks.</a:t>
            </a:r>
          </a:p>
        </p:txBody>
      </p:sp>
      <p:sp>
        <p:nvSpPr>
          <p:cNvPr id="171" name="Rounded Rectangle"/>
          <p:cNvSpPr/>
          <p:nvPr/>
        </p:nvSpPr>
        <p:spPr>
          <a:xfrm>
            <a:off x="3933028" y="4955947"/>
            <a:ext cx="4885208" cy="1238011"/>
          </a:xfrm>
          <a:prstGeom prst="roundRect">
            <a:avLst>
              <a:gd name="adj" fmla="val 10000"/>
            </a:avLst>
          </a:prstGeom>
          <a:solidFill>
            <a:schemeClr val="accent5"/>
          </a:solidFill>
          <a:ln w="12700">
            <a:miter lim="400000"/>
          </a:ln>
        </p:spPr>
        <p:txBody>
          <a:bodyPr lIns="45718" tIns="45718" rIns="45718" bIns="45718"/>
          <a:lstStyle/>
          <a:p>
            <a:pPr>
              <a:lnSpc>
                <a:spcPct val="90000"/>
              </a:lnSpc>
              <a:spcBef>
                <a:spcPts val="1000"/>
              </a:spcBef>
              <a:defRPr sz="2400"/>
            </a:pPr>
          </a:p>
        </p:txBody>
      </p:sp>
      <p:sp>
        <p:nvSpPr>
          <p:cNvPr id="172" name="Square"/>
          <p:cNvSpPr/>
          <p:nvPr/>
        </p:nvSpPr>
        <p:spPr>
          <a:xfrm>
            <a:off x="4213099" y="5234499"/>
            <a:ext cx="680907" cy="680907"/>
          </a:xfrm>
          <a:prstGeom prst="rect">
            <a:avLst/>
          </a:prstGeom>
          <a:blipFill>
            <a:blip r:embed="rId6"/>
            <a:stretch>
              <a:fillRect/>
            </a:stretch>
          </a:blipFill>
          <a:ln w="12700">
            <a:miter lim="400000"/>
          </a:ln>
        </p:spPr>
        <p:txBody>
          <a:bodyPr lIns="45718" tIns="45718" rIns="45718" bIns="45718"/>
          <a:lstStyle/>
          <a:p>
            <a:pPr>
              <a:lnSpc>
                <a:spcPct val="90000"/>
              </a:lnSpc>
              <a:spcBef>
                <a:spcPts val="1000"/>
              </a:spcBef>
              <a:defRPr sz="2400"/>
            </a:pPr>
          </a:p>
        </p:txBody>
      </p:sp>
      <p:sp>
        <p:nvSpPr>
          <p:cNvPr id="173" name="Beat the competition – Seeing what is coming before others can give an organization the lead time it requires to establish a foothold in the new market."/>
          <p:cNvSpPr/>
          <p:nvPr/>
        </p:nvSpPr>
        <p:spPr>
          <a:xfrm>
            <a:off x="5222495" y="5052343"/>
            <a:ext cx="345530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val="1"/>
            </a:ext>
          </a:extLst>
        </p:spPr>
        <p:txBody>
          <a:bodyPr lIns="131022" tIns="131022" rIns="131022" bIns="131022" anchor="ctr">
            <a:spAutoFit/>
          </a:bodyPr>
          <a:lstStyle>
            <a:lvl1pPr defTabSz="666750">
              <a:lnSpc>
                <a:spcPct val="90000"/>
              </a:lnSpc>
              <a:spcBef>
                <a:spcPts val="600"/>
              </a:spcBef>
              <a:defRPr sz="1500"/>
            </a:lvl1pPr>
          </a:lstStyle>
          <a:p>
            <a:pPr/>
            <a:r>
              <a:t>Beat the competition – Seeing what is coming before others can give an organization the lead time it requires to establish a foothold in the new market.</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Freeform: Shape 72"/>
          <p:cNvSpPr/>
          <p:nvPr/>
        </p:nvSpPr>
        <p:spPr>
          <a:xfrm>
            <a:off x="363071" y="470925"/>
            <a:ext cx="3285758" cy="58921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0499" y="0"/>
                </a:lnTo>
                <a:lnTo>
                  <a:pt x="20556" y="252"/>
                </a:lnTo>
                <a:lnTo>
                  <a:pt x="20666" y="753"/>
                </a:lnTo>
                <a:lnTo>
                  <a:pt x="20773" y="1257"/>
                </a:lnTo>
                <a:lnTo>
                  <a:pt x="20865" y="1763"/>
                </a:lnTo>
                <a:lnTo>
                  <a:pt x="20958" y="2267"/>
                </a:lnTo>
                <a:lnTo>
                  <a:pt x="21045" y="2773"/>
                </a:lnTo>
                <a:lnTo>
                  <a:pt x="21119" y="3272"/>
                </a:lnTo>
                <a:lnTo>
                  <a:pt x="21189" y="3778"/>
                </a:lnTo>
                <a:lnTo>
                  <a:pt x="21254" y="4282"/>
                </a:lnTo>
                <a:lnTo>
                  <a:pt x="21309" y="4777"/>
                </a:lnTo>
                <a:lnTo>
                  <a:pt x="21365" y="5278"/>
                </a:lnTo>
                <a:lnTo>
                  <a:pt x="21411" y="5773"/>
                </a:lnTo>
                <a:lnTo>
                  <a:pt x="21448" y="6268"/>
                </a:lnTo>
                <a:lnTo>
                  <a:pt x="21486" y="6761"/>
                </a:lnTo>
                <a:lnTo>
                  <a:pt x="21517" y="7249"/>
                </a:lnTo>
                <a:lnTo>
                  <a:pt x="21540" y="7733"/>
                </a:lnTo>
                <a:lnTo>
                  <a:pt x="21559" y="8217"/>
                </a:lnTo>
                <a:lnTo>
                  <a:pt x="21578" y="8696"/>
                </a:lnTo>
                <a:lnTo>
                  <a:pt x="21586" y="9169"/>
                </a:lnTo>
                <a:lnTo>
                  <a:pt x="21595" y="9641"/>
                </a:lnTo>
                <a:lnTo>
                  <a:pt x="21600" y="10107"/>
                </a:lnTo>
                <a:lnTo>
                  <a:pt x="21595" y="10569"/>
                </a:lnTo>
                <a:lnTo>
                  <a:pt x="21595" y="11026"/>
                </a:lnTo>
                <a:lnTo>
                  <a:pt x="21586" y="11479"/>
                </a:lnTo>
                <a:lnTo>
                  <a:pt x="21572" y="11923"/>
                </a:lnTo>
                <a:lnTo>
                  <a:pt x="21559" y="12362"/>
                </a:lnTo>
                <a:lnTo>
                  <a:pt x="21544" y="12793"/>
                </a:lnTo>
                <a:lnTo>
                  <a:pt x="21522" y="13221"/>
                </a:lnTo>
                <a:lnTo>
                  <a:pt x="21498" y="13643"/>
                </a:lnTo>
                <a:lnTo>
                  <a:pt x="21476" y="14055"/>
                </a:lnTo>
                <a:lnTo>
                  <a:pt x="21415" y="14861"/>
                </a:lnTo>
                <a:lnTo>
                  <a:pt x="21350" y="15633"/>
                </a:lnTo>
                <a:lnTo>
                  <a:pt x="21282" y="16374"/>
                </a:lnTo>
                <a:lnTo>
                  <a:pt x="21207" y="17076"/>
                </a:lnTo>
                <a:lnTo>
                  <a:pt x="21129" y="17746"/>
                </a:lnTo>
                <a:lnTo>
                  <a:pt x="21045" y="18367"/>
                </a:lnTo>
                <a:lnTo>
                  <a:pt x="20962" y="18951"/>
                </a:lnTo>
                <a:lnTo>
                  <a:pt x="20879" y="19488"/>
                </a:lnTo>
                <a:lnTo>
                  <a:pt x="20801" y="19981"/>
                </a:lnTo>
                <a:lnTo>
                  <a:pt x="20727" y="20418"/>
                </a:lnTo>
                <a:lnTo>
                  <a:pt x="20657" y="20813"/>
                </a:lnTo>
                <a:lnTo>
                  <a:pt x="20598" y="21146"/>
                </a:lnTo>
                <a:lnTo>
                  <a:pt x="20542" y="21425"/>
                </a:lnTo>
                <a:lnTo>
                  <a:pt x="20506" y="21600"/>
                </a:lnTo>
                <a:lnTo>
                  <a:pt x="0" y="21600"/>
                </a:lnTo>
                <a:close/>
              </a:path>
            </a:pathLst>
          </a:custGeom>
          <a:solidFill>
            <a:srgbClr val="404040"/>
          </a:solidFill>
          <a:ln w="12700">
            <a:miter lim="400000"/>
          </a:ln>
        </p:spPr>
        <p:txBody>
          <a:bodyPr lIns="45718" tIns="45718" rIns="45718" bIns="45718" anchor="ctr"/>
          <a:lstStyle/>
          <a:p>
            <a:pPr algn="ctr" defTabSz="457200">
              <a:defRPr>
                <a:solidFill>
                  <a:srgbClr val="FFFFFF"/>
                </a:solidFill>
              </a:defRPr>
            </a:pPr>
          </a:p>
        </p:txBody>
      </p:sp>
      <p:sp>
        <p:nvSpPr>
          <p:cNvPr id="178" name="Rectangle 2"/>
          <p:cNvSpPr txBox="1"/>
          <p:nvPr>
            <p:ph type="title"/>
          </p:nvPr>
        </p:nvSpPr>
        <p:spPr>
          <a:xfrm>
            <a:off x="647271" y="1012004"/>
            <a:ext cx="2562120" cy="4795409"/>
          </a:xfrm>
          <a:prstGeom prst="rect">
            <a:avLst/>
          </a:prstGeom>
        </p:spPr>
        <p:txBody>
          <a:bodyPr/>
          <a:lstStyle>
            <a:lvl1pPr>
              <a:defRPr sz="4400">
                <a:solidFill>
                  <a:srgbClr val="FFFFFF"/>
                </a:solidFill>
              </a:defRPr>
            </a:lvl1pPr>
          </a:lstStyle>
          <a:p>
            <a:pPr/>
            <a:r>
              <a:t>   Top Reasons to Study Trends, cont’d</a:t>
            </a:r>
          </a:p>
        </p:txBody>
      </p:sp>
      <p:sp>
        <p:nvSpPr>
          <p:cNvPr id="179" name="Slide Number Placeholder 3"/>
          <p:cNvSpPr txBox="1"/>
          <p:nvPr>
            <p:ph type="sldNum" sz="quarter" idx="4294967295"/>
          </p:nvPr>
        </p:nvSpPr>
        <p:spPr>
          <a:xfrm>
            <a:off x="8432800" y="6446837"/>
            <a:ext cx="127001" cy="156865"/>
          </a:xfrm>
          <a:prstGeom prst="rect">
            <a:avLst/>
          </a:prstGeom>
          <a:extLst>
            <a:ext uri="{C572A759-6A51-4108-AA02-DFA0A04FC94B}">
              <ma14:wrappingTextBoxFlag xmlns:ma14="http://schemas.microsoft.com/office/mac/drawingml/2011/main" val="1"/>
            </a:ext>
          </a:extLst>
        </p:spPr>
        <p:txBody>
          <a:bodyPr lIns="0" tIns="0" rIns="0" bIns="0" anchor="t">
            <a:normAutofit fontScale="100000" lnSpcReduction="0"/>
          </a:bodyPr>
          <a:lstStyle>
            <a:lvl1pPr algn="ctr">
              <a:lnSpc>
                <a:spcPct val="81000"/>
              </a:lnSpc>
              <a:spcBef>
                <a:spcPts val="1000"/>
              </a:spcBef>
              <a:defRPr>
                <a:solidFill>
                  <a:srgbClr val="000000"/>
                </a:solidFill>
              </a:defRPr>
            </a:lvl1pPr>
          </a:lstStyle>
          <a:p>
            <a:pPr/>
            <a:fld id="{86CB4B4D-7CA3-9044-876B-883B54F8677D}" type="slidenum"/>
          </a:p>
        </p:txBody>
      </p:sp>
      <p:sp>
        <p:nvSpPr>
          <p:cNvPr id="180" name="Rounded Rectangle"/>
          <p:cNvSpPr/>
          <p:nvPr/>
        </p:nvSpPr>
        <p:spPr>
          <a:xfrm>
            <a:off x="3933028" y="689861"/>
            <a:ext cx="4885208" cy="1089868"/>
          </a:xfrm>
          <a:prstGeom prst="roundRect">
            <a:avLst>
              <a:gd name="adj" fmla="val 10000"/>
            </a:avLst>
          </a:prstGeom>
          <a:solidFill>
            <a:schemeClr val="accent2"/>
          </a:solidFill>
          <a:ln w="12700">
            <a:miter lim="400000"/>
          </a:ln>
        </p:spPr>
        <p:txBody>
          <a:bodyPr lIns="45718" tIns="45718" rIns="45718" bIns="45718"/>
          <a:lstStyle/>
          <a:p>
            <a:pPr>
              <a:lnSpc>
                <a:spcPct val="90000"/>
              </a:lnSpc>
              <a:spcBef>
                <a:spcPts val="1000"/>
              </a:spcBef>
              <a:defRPr sz="2400"/>
            </a:pPr>
          </a:p>
        </p:txBody>
      </p:sp>
      <p:sp>
        <p:nvSpPr>
          <p:cNvPr id="181" name="Square"/>
          <p:cNvSpPr/>
          <p:nvPr/>
        </p:nvSpPr>
        <p:spPr>
          <a:xfrm>
            <a:off x="4409123" y="894342"/>
            <a:ext cx="680908" cy="680908"/>
          </a:xfrm>
          <a:prstGeom prst="rect">
            <a:avLst/>
          </a:prstGeom>
          <a:blipFill>
            <a:blip r:embed="rId2"/>
            <a:stretch>
              <a:fillRect/>
            </a:stretch>
          </a:blipFill>
          <a:ln w="12700">
            <a:miter lim="400000"/>
          </a:ln>
        </p:spPr>
        <p:txBody>
          <a:bodyPr lIns="45718" tIns="45718" rIns="45718" bIns="45718"/>
          <a:lstStyle/>
          <a:p>
            <a:pPr>
              <a:lnSpc>
                <a:spcPct val="90000"/>
              </a:lnSpc>
              <a:spcBef>
                <a:spcPts val="1000"/>
              </a:spcBef>
              <a:defRPr sz="2400"/>
            </a:pPr>
          </a:p>
        </p:txBody>
      </p:sp>
      <p:sp>
        <p:nvSpPr>
          <p:cNvPr id="182" name="Understand a trend – Analyzing the details within a trend can help separate truly significant developments from rapidly appearing and disappearing fads."/>
          <p:cNvSpPr/>
          <p:nvPr/>
        </p:nvSpPr>
        <p:spPr>
          <a:xfrm>
            <a:off x="5261326" y="708179"/>
            <a:ext cx="345530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val="1"/>
            </a:ext>
          </a:extLst>
        </p:spPr>
        <p:txBody>
          <a:bodyPr lIns="131022" tIns="131022" rIns="131022" bIns="131022" anchor="ctr">
            <a:spAutoFit/>
          </a:bodyPr>
          <a:lstStyle>
            <a:lvl1pPr defTabSz="666750">
              <a:lnSpc>
                <a:spcPct val="90000"/>
              </a:lnSpc>
              <a:spcBef>
                <a:spcPts val="600"/>
              </a:spcBef>
              <a:defRPr sz="1500"/>
            </a:lvl1pPr>
          </a:lstStyle>
          <a:p>
            <a:pPr/>
            <a:r>
              <a:t>Understand a trend – Analyzing the details within a trend can help separate truly significant developments from rapidly appearing and disappearing fads.</a:t>
            </a:r>
          </a:p>
        </p:txBody>
      </p:sp>
      <p:sp>
        <p:nvSpPr>
          <p:cNvPr id="183" name="Rounded Rectangle"/>
          <p:cNvSpPr/>
          <p:nvPr/>
        </p:nvSpPr>
        <p:spPr>
          <a:xfrm>
            <a:off x="3933028" y="1968231"/>
            <a:ext cx="4885208" cy="1238011"/>
          </a:xfrm>
          <a:prstGeom prst="roundRect">
            <a:avLst>
              <a:gd name="adj" fmla="val 10000"/>
            </a:avLst>
          </a:prstGeom>
          <a:solidFill>
            <a:schemeClr val="accent3"/>
          </a:solidFill>
          <a:ln w="12700">
            <a:miter lim="400000"/>
          </a:ln>
        </p:spPr>
        <p:txBody>
          <a:bodyPr lIns="45718" tIns="45718" rIns="45718" bIns="45718"/>
          <a:lstStyle/>
          <a:p>
            <a:pPr>
              <a:lnSpc>
                <a:spcPct val="90000"/>
              </a:lnSpc>
              <a:spcBef>
                <a:spcPts val="1000"/>
              </a:spcBef>
              <a:defRPr sz="2400"/>
            </a:pPr>
          </a:p>
        </p:txBody>
      </p:sp>
      <p:sp>
        <p:nvSpPr>
          <p:cNvPr id="184" name="Square"/>
          <p:cNvSpPr/>
          <p:nvPr/>
        </p:nvSpPr>
        <p:spPr>
          <a:xfrm>
            <a:off x="4409125" y="2248506"/>
            <a:ext cx="680908" cy="680908"/>
          </a:xfrm>
          <a:prstGeom prst="rect">
            <a:avLst/>
          </a:prstGeom>
          <a:blipFill>
            <a:blip r:embed="rId3"/>
            <a:stretch>
              <a:fillRect/>
            </a:stretch>
          </a:blipFill>
          <a:ln w="12700">
            <a:miter lim="400000"/>
          </a:ln>
        </p:spPr>
        <p:txBody>
          <a:bodyPr lIns="45718" tIns="45718" rIns="45718" bIns="45718"/>
          <a:lstStyle/>
          <a:p>
            <a:pPr>
              <a:lnSpc>
                <a:spcPct val="90000"/>
              </a:lnSpc>
              <a:spcBef>
                <a:spcPts val="1000"/>
              </a:spcBef>
              <a:defRPr sz="2400"/>
            </a:pPr>
          </a:p>
        </p:txBody>
      </p:sp>
      <p:sp>
        <p:nvSpPr>
          <p:cNvPr id="185" name="Balance strategic goals – Thinking about the future is an antidote to a “profit now, worry later” mentality that can lead to trouble in the long term."/>
          <p:cNvSpPr/>
          <p:nvPr/>
        </p:nvSpPr>
        <p:spPr>
          <a:xfrm>
            <a:off x="5261326" y="2069033"/>
            <a:ext cx="345530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val="1"/>
            </a:ext>
          </a:extLst>
        </p:spPr>
        <p:txBody>
          <a:bodyPr lIns="131022" tIns="131022" rIns="131022" bIns="131022" anchor="ctr">
            <a:spAutoFit/>
          </a:bodyPr>
          <a:lstStyle>
            <a:lvl1pPr defTabSz="666750">
              <a:lnSpc>
                <a:spcPct val="90000"/>
              </a:lnSpc>
              <a:spcBef>
                <a:spcPts val="600"/>
              </a:spcBef>
              <a:defRPr sz="1500"/>
            </a:lvl1pPr>
          </a:lstStyle>
          <a:p>
            <a:pPr/>
            <a:r>
              <a:t>Balance strategic goals – Thinking about the future is an antidote to a “profit now, worry later” mentality that can lead to trouble in the long term.</a:t>
            </a:r>
          </a:p>
        </p:txBody>
      </p:sp>
      <p:sp>
        <p:nvSpPr>
          <p:cNvPr id="186" name="Rounded Rectangle"/>
          <p:cNvSpPr/>
          <p:nvPr/>
        </p:nvSpPr>
        <p:spPr>
          <a:xfrm>
            <a:off x="3933028" y="3429886"/>
            <a:ext cx="4885208" cy="1238011"/>
          </a:xfrm>
          <a:prstGeom prst="roundRect">
            <a:avLst>
              <a:gd name="adj" fmla="val 10000"/>
            </a:avLst>
          </a:prstGeom>
          <a:solidFill>
            <a:schemeClr val="accent4"/>
          </a:solidFill>
          <a:ln w="12700">
            <a:miter lim="400000"/>
          </a:ln>
        </p:spPr>
        <p:txBody>
          <a:bodyPr lIns="45718" tIns="45718" rIns="45718" bIns="45718"/>
          <a:lstStyle/>
          <a:p>
            <a:pPr>
              <a:lnSpc>
                <a:spcPct val="90000"/>
              </a:lnSpc>
              <a:spcBef>
                <a:spcPts val="1000"/>
              </a:spcBef>
              <a:defRPr sz="2400"/>
            </a:pPr>
          </a:p>
        </p:txBody>
      </p:sp>
      <p:sp>
        <p:nvSpPr>
          <p:cNvPr id="187" name="Square"/>
          <p:cNvSpPr/>
          <p:nvPr/>
        </p:nvSpPr>
        <p:spPr>
          <a:xfrm>
            <a:off x="4296219" y="3697539"/>
            <a:ext cx="680908" cy="680907"/>
          </a:xfrm>
          <a:prstGeom prst="rect">
            <a:avLst/>
          </a:prstGeom>
          <a:blipFill>
            <a:blip r:embed="rId4"/>
            <a:stretch>
              <a:fillRect/>
            </a:stretch>
          </a:blipFill>
          <a:ln w="12700">
            <a:miter lim="400000"/>
          </a:ln>
        </p:spPr>
        <p:txBody>
          <a:bodyPr lIns="45718" tIns="45718" rIns="45718" bIns="45718"/>
          <a:lstStyle/>
          <a:p>
            <a:pPr>
              <a:lnSpc>
                <a:spcPct val="90000"/>
              </a:lnSpc>
              <a:spcBef>
                <a:spcPts val="1000"/>
              </a:spcBef>
              <a:defRPr sz="2400"/>
            </a:pPr>
          </a:p>
        </p:txBody>
      </p:sp>
      <p:sp>
        <p:nvSpPr>
          <p:cNvPr id="188" name="Understand the future of specific industries – Organizations must understand everything inside and outside their industry."/>
          <p:cNvSpPr/>
          <p:nvPr/>
        </p:nvSpPr>
        <p:spPr>
          <a:xfrm>
            <a:off x="5261326" y="3524753"/>
            <a:ext cx="345530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val="1"/>
            </a:ext>
          </a:extLst>
        </p:spPr>
        <p:txBody>
          <a:bodyPr lIns="131022" tIns="131022" rIns="131022" bIns="131022" anchor="ctr">
            <a:spAutoFit/>
          </a:bodyPr>
          <a:lstStyle>
            <a:lvl1pPr defTabSz="666750">
              <a:lnSpc>
                <a:spcPct val="90000"/>
              </a:lnSpc>
              <a:spcBef>
                <a:spcPts val="600"/>
              </a:spcBef>
              <a:defRPr sz="1500"/>
            </a:lvl1pPr>
          </a:lstStyle>
          <a:p>
            <a:pPr/>
            <a:r>
              <a:t>Understand the future of specific industries – Organizations must understand everything inside and outside their industry.</a:t>
            </a:r>
          </a:p>
        </p:txBody>
      </p:sp>
      <p:sp>
        <p:nvSpPr>
          <p:cNvPr id="189" name="Rounded Rectangle"/>
          <p:cNvSpPr/>
          <p:nvPr/>
        </p:nvSpPr>
        <p:spPr>
          <a:xfrm>
            <a:off x="3935105" y="4891542"/>
            <a:ext cx="4885208" cy="1238011"/>
          </a:xfrm>
          <a:prstGeom prst="roundRect">
            <a:avLst>
              <a:gd name="adj" fmla="val 10000"/>
            </a:avLst>
          </a:prstGeom>
          <a:solidFill>
            <a:schemeClr val="accent5"/>
          </a:solidFill>
          <a:ln w="12700">
            <a:miter lim="400000"/>
          </a:ln>
        </p:spPr>
        <p:txBody>
          <a:bodyPr lIns="45718" tIns="45718" rIns="45718" bIns="45718"/>
          <a:lstStyle/>
          <a:p>
            <a:pPr>
              <a:lnSpc>
                <a:spcPct val="90000"/>
              </a:lnSpc>
              <a:spcBef>
                <a:spcPts val="1000"/>
              </a:spcBef>
              <a:defRPr sz="2400"/>
            </a:pPr>
          </a:p>
        </p:txBody>
      </p:sp>
      <p:sp>
        <p:nvSpPr>
          <p:cNvPr id="190" name="Square"/>
          <p:cNvSpPr/>
          <p:nvPr/>
        </p:nvSpPr>
        <p:spPr>
          <a:xfrm>
            <a:off x="4411202" y="5170094"/>
            <a:ext cx="680907" cy="680907"/>
          </a:xfrm>
          <a:prstGeom prst="rect">
            <a:avLst/>
          </a:prstGeom>
          <a:blipFill>
            <a:blip r:embed="rId5"/>
            <a:stretch>
              <a:fillRect/>
            </a:stretch>
          </a:blipFill>
          <a:ln w="12700">
            <a:miter lim="400000"/>
          </a:ln>
        </p:spPr>
        <p:txBody>
          <a:bodyPr lIns="45718" tIns="45718" rIns="45718" bIns="45718"/>
          <a:lstStyle/>
          <a:p>
            <a:pPr>
              <a:lnSpc>
                <a:spcPct val="90000"/>
              </a:lnSpc>
              <a:spcBef>
                <a:spcPts val="1000"/>
              </a:spcBef>
              <a:defRPr sz="2400"/>
            </a:pPr>
          </a:p>
        </p:txBody>
      </p:sp>
      <p:sp>
        <p:nvSpPr>
          <p:cNvPr id="191" name="Prepare for the future – Any organization that wants to compete in this hyperchanging world needs to make every effort to forecast the future."/>
          <p:cNvSpPr/>
          <p:nvPr/>
        </p:nvSpPr>
        <p:spPr>
          <a:xfrm>
            <a:off x="5261326" y="4980472"/>
            <a:ext cx="345530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val="1"/>
            </a:ext>
          </a:extLst>
        </p:spPr>
        <p:txBody>
          <a:bodyPr lIns="131022" tIns="131022" rIns="131022" bIns="131022" anchor="ctr">
            <a:spAutoFit/>
          </a:bodyPr>
          <a:lstStyle>
            <a:lvl1pPr defTabSz="666750">
              <a:lnSpc>
                <a:spcPct val="90000"/>
              </a:lnSpc>
              <a:spcBef>
                <a:spcPts val="600"/>
              </a:spcBef>
              <a:defRPr sz="1500"/>
            </a:lvl1pPr>
          </a:lstStyle>
          <a:p>
            <a:pPr/>
            <a:r>
              <a:t>Prepare for the future – Any organization that wants to compete in this hyperchanging world needs to make every effort to forecast the future.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Rectangle 2"/>
          <p:cNvSpPr txBox="1"/>
          <p:nvPr>
            <p:ph type="title"/>
          </p:nvPr>
        </p:nvSpPr>
        <p:spPr>
          <a:xfrm>
            <a:off x="308121" y="292100"/>
            <a:ext cx="6134403" cy="609600"/>
          </a:xfrm>
          <a:prstGeom prst="rect">
            <a:avLst/>
          </a:prstGeom>
        </p:spPr>
        <p:txBody>
          <a:bodyPr/>
          <a:lstStyle>
            <a:lvl1pPr defTabSz="905255">
              <a:defRPr sz="3500">
                <a:solidFill>
                  <a:srgbClr val="000000"/>
                </a:solidFill>
              </a:defRPr>
            </a:lvl1pPr>
          </a:lstStyle>
          <a:p>
            <a:pPr/>
            <a:r>
              <a:t>Strategies for Spotting Trends</a:t>
            </a:r>
          </a:p>
        </p:txBody>
      </p:sp>
      <p:sp>
        <p:nvSpPr>
          <p:cNvPr id="194" name="Rectangle 3"/>
          <p:cNvSpPr txBox="1"/>
          <p:nvPr>
            <p:ph type="body" idx="1"/>
          </p:nvPr>
        </p:nvSpPr>
        <p:spPr>
          <a:xfrm>
            <a:off x="258464" y="2957460"/>
            <a:ext cx="8627072" cy="3565282"/>
          </a:xfrm>
          <a:prstGeom prst="rect">
            <a:avLst/>
          </a:prstGeom>
        </p:spPr>
        <p:txBody>
          <a:bodyPr/>
          <a:lstStyle/>
          <a:p>
            <a:pPr defTabSz="842709">
              <a:spcBef>
                <a:spcPts val="800"/>
              </a:spcBef>
              <a:defRPr b="1"/>
            </a:pPr>
            <a:r>
              <a:t>Trend analysis</a:t>
            </a:r>
            <a:r>
              <a:rPr b="0"/>
              <a:t> – The examination of a trend to identify its nature, causes, speed of development, and potential impacts</a:t>
            </a:r>
          </a:p>
          <a:p>
            <a:pPr defTabSz="842709">
              <a:spcBef>
                <a:spcPts val="800"/>
              </a:spcBef>
              <a:defRPr b="1"/>
            </a:pPr>
            <a:r>
              <a:t>Trend monitoring</a:t>
            </a:r>
            <a:r>
              <a:rPr b="0"/>
              <a:t> – Trends viewed as particularly important in a specific community, industry, or sector are carefully monitored, watched, and reported to key decision makers</a:t>
            </a:r>
          </a:p>
          <a:p>
            <a:pPr defTabSz="842709">
              <a:spcBef>
                <a:spcPts val="800"/>
              </a:spcBef>
              <a:defRPr b="1"/>
            </a:pPr>
            <a:r>
              <a:t>Trend projection</a:t>
            </a:r>
            <a:r>
              <a:rPr b="0"/>
              <a:t> – When numerical data are available, a trend can be plotted to display changes through time and into the future</a:t>
            </a:r>
          </a:p>
        </p:txBody>
      </p:sp>
      <p:sp>
        <p:nvSpPr>
          <p:cNvPr id="195" name="Text Placeholder 1"/>
          <p:cNvSpPr/>
          <p:nvPr>
            <p:ph type="body" idx="22"/>
          </p:nvPr>
        </p:nvSpPr>
        <p:spPr>
          <a:prstGeom prst="rect">
            <a:avLst/>
          </a:prstGeom>
        </p:spPr>
        <p:txBody>
          <a:bodyPr/>
          <a:lstStyle/>
          <a:p>
            <a:pPr marL="0" indent="0" algn="r">
              <a:lnSpc>
                <a:spcPct val="100000"/>
              </a:lnSpc>
              <a:spcBef>
                <a:spcPts val="0"/>
              </a:spcBef>
              <a:buSzTx/>
              <a:buNone/>
              <a:defRPr sz="800">
                <a:solidFill>
                  <a:srgbClr val="FFFFFF"/>
                </a:solidFill>
              </a:defRPr>
            </a:pPr>
          </a:p>
        </p:txBody>
      </p:sp>
      <p:sp>
        <p:nvSpPr>
          <p:cNvPr id="196" name="Slide Number Placeholder 3"/>
          <p:cNvSpPr txBox="1"/>
          <p:nvPr>
            <p:ph type="sldNum" sz="quarter" idx="4294967295"/>
          </p:nvPr>
        </p:nvSpPr>
        <p:spPr>
          <a:xfrm>
            <a:off x="8432800" y="6446837"/>
            <a:ext cx="127001" cy="156865"/>
          </a:xfrm>
          <a:prstGeom prst="rect">
            <a:avLst/>
          </a:prstGeom>
          <a:extLst>
            <a:ext uri="{C572A759-6A51-4108-AA02-DFA0A04FC94B}">
              <ma14:wrappingTextBoxFlag xmlns:ma14="http://schemas.microsoft.com/office/mac/drawingml/2011/main" val="1"/>
            </a:ext>
          </a:extLst>
        </p:spPr>
        <p:txBody>
          <a:bodyPr lIns="0" tIns="0" rIns="0" bIns="0" anchor="t">
            <a:normAutofit fontScale="100000" lnSpcReduction="0"/>
          </a:bodyPr>
          <a:lstStyle>
            <a:lvl1pPr algn="ctr">
              <a:lnSpc>
                <a:spcPct val="81000"/>
              </a:lnSpc>
              <a:spcBef>
                <a:spcPts val="1000"/>
              </a:spcBef>
              <a:defRPr>
                <a:solidFill>
                  <a:srgbClr val="000000"/>
                </a:solidFill>
              </a:defRPr>
            </a:lvl1pPr>
          </a:lstStyle>
          <a:p>
            <a:pPr/>
            <a:fld id="{86CB4B4D-7CA3-9044-876B-883B54F8677D}" type="slidenum"/>
          </a:p>
        </p:txBody>
      </p:sp>
      <p:pic>
        <p:nvPicPr>
          <p:cNvPr id="197" name="Image" descr="Image"/>
          <p:cNvPicPr>
            <a:picLocks noChangeAspect="1"/>
          </p:cNvPicPr>
          <p:nvPr/>
        </p:nvPicPr>
        <p:blipFill>
          <a:blip r:embed="rId3">
            <a:extLst/>
          </a:blip>
          <a:stretch>
            <a:fillRect/>
          </a:stretch>
        </p:blipFill>
        <p:spPr>
          <a:xfrm>
            <a:off x="3238500" y="884508"/>
            <a:ext cx="2667000" cy="1890094"/>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BU">
  <a:themeElements>
    <a:clrScheme name="BU">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BU">
      <a:majorFont>
        <a:latin typeface="Helvetica"/>
        <a:ea typeface="Helvetica"/>
        <a:cs typeface="Helvetica"/>
      </a:majorFont>
      <a:minorFont>
        <a:latin typeface="Calibri"/>
        <a:ea typeface="Calibri"/>
        <a:cs typeface="Calibri"/>
      </a:minorFont>
    </a:fontScheme>
    <a:fmtScheme name="B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U">
  <a:themeElements>
    <a:clrScheme name="BU">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BU">
      <a:majorFont>
        <a:latin typeface="Helvetica"/>
        <a:ea typeface="Helvetica"/>
        <a:cs typeface="Helvetica"/>
      </a:majorFont>
      <a:minorFont>
        <a:latin typeface="Calibri"/>
        <a:ea typeface="Calibri"/>
        <a:cs typeface="Calibri"/>
      </a:minorFont>
    </a:fontScheme>
    <a:fmtScheme name="B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